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5"/>
  </p:notesMasterIdLst>
  <p:sldIdLst>
    <p:sldId id="338" r:id="rId5"/>
    <p:sldId id="256" r:id="rId6"/>
    <p:sldId id="337" r:id="rId7"/>
    <p:sldId id="332" r:id="rId8"/>
    <p:sldId id="318" r:id="rId9"/>
    <p:sldId id="262" r:id="rId10"/>
    <p:sldId id="333" r:id="rId11"/>
    <p:sldId id="257" r:id="rId12"/>
    <p:sldId id="331" r:id="rId13"/>
    <p:sldId id="258" r:id="rId14"/>
    <p:sldId id="334" r:id="rId15"/>
    <p:sldId id="339" r:id="rId16"/>
    <p:sldId id="340" r:id="rId17"/>
    <p:sldId id="298" r:id="rId18"/>
    <p:sldId id="323" r:id="rId19"/>
    <p:sldId id="264" r:id="rId20"/>
    <p:sldId id="324" r:id="rId21"/>
    <p:sldId id="325" r:id="rId22"/>
    <p:sldId id="326" r:id="rId23"/>
    <p:sldId id="376" r:id="rId24"/>
    <p:sldId id="335" r:id="rId25"/>
    <p:sldId id="336" r:id="rId26"/>
    <p:sldId id="341" r:id="rId27"/>
    <p:sldId id="345" r:id="rId28"/>
    <p:sldId id="366" r:id="rId29"/>
    <p:sldId id="346" r:id="rId30"/>
    <p:sldId id="347" r:id="rId31"/>
    <p:sldId id="353" r:id="rId32"/>
    <p:sldId id="354" r:id="rId33"/>
    <p:sldId id="355" r:id="rId34"/>
    <p:sldId id="359" r:id="rId35"/>
    <p:sldId id="356" r:id="rId36"/>
    <p:sldId id="360" r:id="rId37"/>
    <p:sldId id="357" r:id="rId38"/>
    <p:sldId id="361" r:id="rId39"/>
    <p:sldId id="362" r:id="rId40"/>
    <p:sldId id="363" r:id="rId41"/>
    <p:sldId id="364" r:id="rId42"/>
    <p:sldId id="372" r:id="rId43"/>
    <p:sldId id="379" r:id="rId44"/>
    <p:sldId id="384" r:id="rId45"/>
    <p:sldId id="371" r:id="rId46"/>
    <p:sldId id="373" r:id="rId47"/>
    <p:sldId id="352" r:id="rId48"/>
    <p:sldId id="365" r:id="rId49"/>
    <p:sldId id="342" r:id="rId50"/>
    <p:sldId id="367" r:id="rId51"/>
    <p:sldId id="368" r:id="rId52"/>
    <p:sldId id="369" r:id="rId53"/>
    <p:sldId id="370" r:id="rId54"/>
    <p:sldId id="374" r:id="rId55"/>
    <p:sldId id="450" r:id="rId56"/>
    <p:sldId id="451" r:id="rId57"/>
    <p:sldId id="452" r:id="rId58"/>
    <p:sldId id="453" r:id="rId59"/>
    <p:sldId id="454" r:id="rId60"/>
    <p:sldId id="455" r:id="rId61"/>
    <p:sldId id="375" r:id="rId62"/>
    <p:sldId id="391" r:id="rId63"/>
    <p:sldId id="388" r:id="rId64"/>
    <p:sldId id="382" r:id="rId65"/>
    <p:sldId id="392" r:id="rId66"/>
    <p:sldId id="403" r:id="rId67"/>
    <p:sldId id="404" r:id="rId68"/>
    <p:sldId id="405" r:id="rId69"/>
    <p:sldId id="406" r:id="rId70"/>
    <p:sldId id="407" r:id="rId71"/>
    <p:sldId id="408" r:id="rId72"/>
    <p:sldId id="410" r:id="rId73"/>
    <p:sldId id="449" r:id="rId74"/>
    <p:sldId id="456" r:id="rId75"/>
    <p:sldId id="385" r:id="rId76"/>
    <p:sldId id="424" r:id="rId77"/>
    <p:sldId id="425" r:id="rId78"/>
    <p:sldId id="421" r:id="rId79"/>
    <p:sldId id="423" r:id="rId80"/>
    <p:sldId id="422" r:id="rId81"/>
    <p:sldId id="396" r:id="rId82"/>
    <p:sldId id="397" r:id="rId83"/>
    <p:sldId id="399" r:id="rId84"/>
    <p:sldId id="400" r:id="rId85"/>
    <p:sldId id="401" r:id="rId86"/>
    <p:sldId id="411" r:id="rId87"/>
    <p:sldId id="413" r:id="rId88"/>
    <p:sldId id="415" r:id="rId89"/>
    <p:sldId id="457" r:id="rId90"/>
    <p:sldId id="409" r:id="rId91"/>
    <p:sldId id="412" r:id="rId92"/>
    <p:sldId id="416" r:id="rId93"/>
    <p:sldId id="420" r:id="rId94"/>
    <p:sldId id="426" r:id="rId95"/>
    <p:sldId id="418" r:id="rId96"/>
    <p:sldId id="387" r:id="rId97"/>
    <p:sldId id="414" r:id="rId98"/>
    <p:sldId id="438" r:id="rId99"/>
    <p:sldId id="441" r:id="rId100"/>
    <p:sldId id="444" r:id="rId101"/>
    <p:sldId id="448" r:id="rId102"/>
    <p:sldId id="447" r:id="rId103"/>
    <p:sldId id="44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3C4A75-06F6-4A7F-8B89-438FA4FA0162}">
          <p14:sldIdLst>
            <p14:sldId id="338"/>
            <p14:sldId id="256"/>
            <p14:sldId id="337"/>
            <p14:sldId id="332"/>
            <p14:sldId id="318"/>
            <p14:sldId id="262"/>
            <p14:sldId id="333"/>
            <p14:sldId id="257"/>
            <p14:sldId id="331"/>
            <p14:sldId id="258"/>
            <p14:sldId id="334"/>
            <p14:sldId id="339"/>
            <p14:sldId id="340"/>
            <p14:sldId id="298"/>
            <p14:sldId id="323"/>
            <p14:sldId id="264"/>
            <p14:sldId id="324"/>
            <p14:sldId id="325"/>
            <p14:sldId id="326"/>
            <p14:sldId id="376"/>
            <p14:sldId id="335"/>
            <p14:sldId id="336"/>
            <p14:sldId id="341"/>
            <p14:sldId id="345"/>
            <p14:sldId id="366"/>
            <p14:sldId id="346"/>
            <p14:sldId id="347"/>
            <p14:sldId id="353"/>
            <p14:sldId id="354"/>
            <p14:sldId id="355"/>
            <p14:sldId id="359"/>
            <p14:sldId id="356"/>
            <p14:sldId id="360"/>
            <p14:sldId id="357"/>
            <p14:sldId id="361"/>
            <p14:sldId id="362"/>
            <p14:sldId id="363"/>
            <p14:sldId id="364"/>
            <p14:sldId id="372"/>
            <p14:sldId id="379"/>
            <p14:sldId id="384"/>
            <p14:sldId id="371"/>
            <p14:sldId id="373"/>
            <p14:sldId id="352"/>
            <p14:sldId id="365"/>
            <p14:sldId id="342"/>
            <p14:sldId id="367"/>
            <p14:sldId id="368"/>
            <p14:sldId id="369"/>
            <p14:sldId id="370"/>
            <p14:sldId id="374"/>
            <p14:sldId id="450"/>
            <p14:sldId id="451"/>
            <p14:sldId id="452"/>
            <p14:sldId id="453"/>
            <p14:sldId id="454"/>
            <p14:sldId id="455"/>
            <p14:sldId id="375"/>
            <p14:sldId id="391"/>
            <p14:sldId id="388"/>
            <p14:sldId id="382"/>
            <p14:sldId id="392"/>
            <p14:sldId id="403"/>
            <p14:sldId id="404"/>
            <p14:sldId id="405"/>
            <p14:sldId id="406"/>
            <p14:sldId id="407"/>
            <p14:sldId id="408"/>
            <p14:sldId id="410"/>
            <p14:sldId id="449"/>
            <p14:sldId id="456"/>
            <p14:sldId id="385"/>
            <p14:sldId id="424"/>
            <p14:sldId id="425"/>
            <p14:sldId id="421"/>
            <p14:sldId id="423"/>
            <p14:sldId id="422"/>
            <p14:sldId id="396"/>
            <p14:sldId id="397"/>
            <p14:sldId id="399"/>
            <p14:sldId id="400"/>
            <p14:sldId id="401"/>
            <p14:sldId id="411"/>
            <p14:sldId id="413"/>
            <p14:sldId id="415"/>
            <p14:sldId id="457"/>
            <p14:sldId id="409"/>
            <p14:sldId id="412"/>
            <p14:sldId id="416"/>
            <p14:sldId id="420"/>
            <p14:sldId id="426"/>
            <p14:sldId id="418"/>
            <p14:sldId id="387"/>
            <p14:sldId id="414"/>
            <p14:sldId id="438"/>
            <p14:sldId id="441"/>
            <p14:sldId id="444"/>
            <p14:sldId id="448"/>
            <p14:sldId id="447"/>
            <p14:sldId id="446"/>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B4E40-400F-48BC-808C-B5A42E55CAA9}" v="8" dt="2022-07-26T08:36:39.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66" d="100"/>
          <a:sy n="66" d="100"/>
        </p:scale>
        <p:origin x="-57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5"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gon Gomez, Marcela" userId="6228d193-a3a6-4b12-b64d-eb0a627e23c0" providerId="ADAL" clId="{077B4E40-400F-48BC-808C-B5A42E55CAA9}"/>
    <pc:docChg chg="custSel modSld">
      <pc:chgData name="Aragon Gomez, Marcela" userId="6228d193-a3a6-4b12-b64d-eb0a627e23c0" providerId="ADAL" clId="{077B4E40-400F-48BC-808C-B5A42E55CAA9}" dt="2022-07-26T08:41:03.409" v="68" actId="1076"/>
      <pc:docMkLst>
        <pc:docMk/>
      </pc:docMkLst>
      <pc:sldChg chg="modSp">
        <pc:chgData name="Aragon Gomez, Marcela" userId="6228d193-a3a6-4b12-b64d-eb0a627e23c0" providerId="ADAL" clId="{077B4E40-400F-48BC-808C-B5A42E55CAA9}" dt="2022-07-06T22:02:12.465" v="3" actId="1076"/>
        <pc:sldMkLst>
          <pc:docMk/>
          <pc:sldMk cId="1862149131" sldId="341"/>
        </pc:sldMkLst>
        <pc:picChg chg="mod">
          <ac:chgData name="Aragon Gomez, Marcela" userId="6228d193-a3a6-4b12-b64d-eb0a627e23c0" providerId="ADAL" clId="{077B4E40-400F-48BC-808C-B5A42E55CAA9}" dt="2022-07-06T22:02:12.465" v="3" actId="1076"/>
          <ac:picMkLst>
            <pc:docMk/>
            <pc:sldMk cId="1862149131" sldId="341"/>
            <ac:picMk id="9" creationId="{00000000-0000-0000-0000-000000000000}"/>
          </ac:picMkLst>
        </pc:picChg>
      </pc:sldChg>
      <pc:sldChg chg="modSp">
        <pc:chgData name="Aragon Gomez, Marcela" userId="6228d193-a3a6-4b12-b64d-eb0a627e23c0" providerId="ADAL" clId="{077B4E40-400F-48BC-808C-B5A42E55CAA9}" dt="2022-07-11T20:23:23.188" v="4" actId="1076"/>
        <pc:sldMkLst>
          <pc:docMk/>
          <pc:sldMk cId="2959535705" sldId="371"/>
        </pc:sldMkLst>
        <pc:picChg chg="mod">
          <ac:chgData name="Aragon Gomez, Marcela" userId="6228d193-a3a6-4b12-b64d-eb0a627e23c0" providerId="ADAL" clId="{077B4E40-400F-48BC-808C-B5A42E55CAA9}" dt="2022-07-11T20:23:23.188" v="4" actId="1076"/>
          <ac:picMkLst>
            <pc:docMk/>
            <pc:sldMk cId="2959535705" sldId="371"/>
            <ac:picMk id="6147" creationId="{00000000-0000-0000-0000-000000000000}"/>
          </ac:picMkLst>
        </pc:picChg>
      </pc:sldChg>
      <pc:sldChg chg="modSp">
        <pc:chgData name="Aragon Gomez, Marcela" userId="6228d193-a3a6-4b12-b64d-eb0a627e23c0" providerId="ADAL" clId="{077B4E40-400F-48BC-808C-B5A42E55CAA9}" dt="2022-07-26T08:35:03.114" v="66" actId="1076"/>
        <pc:sldMkLst>
          <pc:docMk/>
          <pc:sldMk cId="964951869" sldId="387"/>
        </pc:sldMkLst>
        <pc:picChg chg="mod">
          <ac:chgData name="Aragon Gomez, Marcela" userId="6228d193-a3a6-4b12-b64d-eb0a627e23c0" providerId="ADAL" clId="{077B4E40-400F-48BC-808C-B5A42E55CAA9}" dt="2022-07-26T08:35:03.114" v="66" actId="1076"/>
          <ac:picMkLst>
            <pc:docMk/>
            <pc:sldMk cId="964951869" sldId="387"/>
            <ac:picMk id="6155" creationId="{00000000-0000-0000-0000-000000000000}"/>
          </ac:picMkLst>
        </pc:picChg>
      </pc:sldChg>
      <pc:sldChg chg="modSp mod">
        <pc:chgData name="Aragon Gomez, Marcela" userId="6228d193-a3a6-4b12-b64d-eb0a627e23c0" providerId="ADAL" clId="{077B4E40-400F-48BC-808C-B5A42E55CAA9}" dt="2022-07-06T21:46:43.563" v="2" actId="1076"/>
        <pc:sldMkLst>
          <pc:docMk/>
          <pc:sldMk cId="488236251" sldId="400"/>
        </pc:sldMkLst>
        <pc:spChg chg="mod">
          <ac:chgData name="Aragon Gomez, Marcela" userId="6228d193-a3a6-4b12-b64d-eb0a627e23c0" providerId="ADAL" clId="{077B4E40-400F-48BC-808C-B5A42E55CAA9}" dt="2022-07-06T21:46:43.563" v="2" actId="1076"/>
          <ac:spMkLst>
            <pc:docMk/>
            <pc:sldMk cId="488236251" sldId="400"/>
            <ac:spMk id="19" creationId="{00000000-0000-0000-0000-000000000000}"/>
          </ac:spMkLst>
        </pc:spChg>
        <pc:picChg chg="mod">
          <ac:chgData name="Aragon Gomez, Marcela" userId="6228d193-a3a6-4b12-b64d-eb0a627e23c0" providerId="ADAL" clId="{077B4E40-400F-48BC-808C-B5A42E55CAA9}" dt="2022-07-06T21:46:40.694" v="1" actId="1076"/>
          <ac:picMkLst>
            <pc:docMk/>
            <pc:sldMk cId="488236251" sldId="400"/>
            <ac:picMk id="16" creationId="{00000000-0000-0000-0000-000000000000}"/>
          </ac:picMkLst>
        </pc:picChg>
      </pc:sldChg>
      <pc:sldChg chg="modSp">
        <pc:chgData name="Aragon Gomez, Marcela" userId="6228d193-a3a6-4b12-b64d-eb0a627e23c0" providerId="ADAL" clId="{077B4E40-400F-48BC-808C-B5A42E55CAA9}" dt="2022-07-26T07:47:44.002" v="7" actId="1076"/>
        <pc:sldMkLst>
          <pc:docMk/>
          <pc:sldMk cId="1284987379" sldId="412"/>
        </pc:sldMkLst>
        <pc:picChg chg="mod">
          <ac:chgData name="Aragon Gomez, Marcela" userId="6228d193-a3a6-4b12-b64d-eb0a627e23c0" providerId="ADAL" clId="{077B4E40-400F-48BC-808C-B5A42E55CAA9}" dt="2022-07-26T07:47:44.002" v="7" actId="1076"/>
          <ac:picMkLst>
            <pc:docMk/>
            <pc:sldMk cId="1284987379" sldId="412"/>
            <ac:picMk id="10" creationId="{00000000-0000-0000-0000-000000000000}"/>
          </ac:picMkLst>
        </pc:picChg>
        <pc:picChg chg="mod">
          <ac:chgData name="Aragon Gomez, Marcela" userId="6228d193-a3a6-4b12-b64d-eb0a627e23c0" providerId="ADAL" clId="{077B4E40-400F-48BC-808C-B5A42E55CAA9}" dt="2022-07-26T07:46:45.841" v="5" actId="1076"/>
          <ac:picMkLst>
            <pc:docMk/>
            <pc:sldMk cId="1284987379" sldId="412"/>
            <ac:picMk id="13" creationId="{00000000-0000-0000-0000-000000000000}"/>
          </ac:picMkLst>
        </pc:picChg>
      </pc:sldChg>
      <pc:sldChg chg="modSp mod">
        <pc:chgData name="Aragon Gomez, Marcela" userId="6228d193-a3a6-4b12-b64d-eb0a627e23c0" providerId="ADAL" clId="{077B4E40-400F-48BC-808C-B5A42E55CAA9}" dt="2022-07-26T08:41:03.409" v="68" actId="1076"/>
        <pc:sldMkLst>
          <pc:docMk/>
          <pc:sldMk cId="4070242696" sldId="414"/>
        </pc:sldMkLst>
        <pc:spChg chg="mod">
          <ac:chgData name="Aragon Gomez, Marcela" userId="6228d193-a3a6-4b12-b64d-eb0a627e23c0" providerId="ADAL" clId="{077B4E40-400F-48BC-808C-B5A42E55CAA9}" dt="2022-07-26T08:41:03.409" v="68" actId="1076"/>
          <ac:spMkLst>
            <pc:docMk/>
            <pc:sldMk cId="4070242696" sldId="414"/>
            <ac:spMk id="12" creationId="{00000000-0000-0000-0000-000000000000}"/>
          </ac:spMkLst>
        </pc:spChg>
        <pc:picChg chg="mod">
          <ac:chgData name="Aragon Gomez, Marcela" userId="6228d193-a3a6-4b12-b64d-eb0a627e23c0" providerId="ADAL" clId="{077B4E40-400F-48BC-808C-B5A42E55CAA9}" dt="2022-07-26T08:36:39.223" v="67" actId="1076"/>
          <ac:picMkLst>
            <pc:docMk/>
            <pc:sldMk cId="4070242696" sldId="414"/>
            <ac:picMk id="8" creationId="{00000000-0000-0000-0000-000000000000}"/>
          </ac:picMkLst>
        </pc:picChg>
      </pc:sldChg>
      <pc:sldChg chg="modSp mod">
        <pc:chgData name="Aragon Gomez, Marcela" userId="6228d193-a3a6-4b12-b64d-eb0a627e23c0" providerId="ADAL" clId="{077B4E40-400F-48BC-808C-B5A42E55CAA9}" dt="2022-07-06T18:05:33.383" v="0" actId="1076"/>
        <pc:sldMkLst>
          <pc:docMk/>
          <pc:sldMk cId="855516027" sldId="415"/>
        </pc:sldMkLst>
        <pc:spChg chg="mod">
          <ac:chgData name="Aragon Gomez, Marcela" userId="6228d193-a3a6-4b12-b64d-eb0a627e23c0" providerId="ADAL" clId="{077B4E40-400F-48BC-808C-B5A42E55CAA9}" dt="2022-07-06T18:05:33.383" v="0" actId="1076"/>
          <ac:spMkLst>
            <pc:docMk/>
            <pc:sldMk cId="855516027" sldId="415"/>
            <ac:spMk id="11" creationId="{00000000-0000-0000-0000-000000000000}"/>
          </ac:spMkLst>
        </pc:spChg>
      </pc:sldChg>
      <pc:sldChg chg="modNotesTx">
        <pc:chgData name="Aragon Gomez, Marcela" userId="6228d193-a3a6-4b12-b64d-eb0a627e23c0" providerId="ADAL" clId="{077B4E40-400F-48BC-808C-B5A42E55CAA9}" dt="2022-07-26T08:09:44.903" v="65" actId="20577"/>
        <pc:sldMkLst>
          <pc:docMk/>
          <pc:sldMk cId="4294834158" sldId="418"/>
        </pc:sldMkLst>
      </pc:sldChg>
      <pc:sldChg chg="modSp mod">
        <pc:chgData name="Aragon Gomez, Marcela" userId="6228d193-a3a6-4b12-b64d-eb0a627e23c0" providerId="ADAL" clId="{077B4E40-400F-48BC-808C-B5A42E55CAA9}" dt="2022-07-26T07:56:41.898" v="8" actId="1076"/>
        <pc:sldMkLst>
          <pc:docMk/>
          <pc:sldMk cId="341128688" sldId="420"/>
        </pc:sldMkLst>
        <pc:spChg chg="mod">
          <ac:chgData name="Aragon Gomez, Marcela" userId="6228d193-a3a6-4b12-b64d-eb0a627e23c0" providerId="ADAL" clId="{077B4E40-400F-48BC-808C-B5A42E55CAA9}" dt="2022-07-26T07:56:41.898" v="8" actId="1076"/>
          <ac:spMkLst>
            <pc:docMk/>
            <pc:sldMk cId="341128688" sldId="420"/>
            <ac:spMk id="10" creationId="{D20468F5-E213-475C-BC12-990FAD649AAD}"/>
          </ac:spMkLst>
        </pc:spChg>
      </pc:sldChg>
      <pc:sldChg chg="modSp mod">
        <pc:chgData name="Aragon Gomez, Marcela" userId="6228d193-a3a6-4b12-b64d-eb0a627e23c0" providerId="ADAL" clId="{077B4E40-400F-48BC-808C-B5A42E55CAA9}" dt="2022-07-26T08:05:59.224" v="11" actId="14100"/>
        <pc:sldMkLst>
          <pc:docMk/>
          <pc:sldMk cId="127272961" sldId="426"/>
        </pc:sldMkLst>
        <pc:graphicFrameChg chg="mod modGraphic">
          <ac:chgData name="Aragon Gomez, Marcela" userId="6228d193-a3a6-4b12-b64d-eb0a627e23c0" providerId="ADAL" clId="{077B4E40-400F-48BC-808C-B5A42E55CAA9}" dt="2022-07-26T08:05:59.224" v="11" actId="14100"/>
          <ac:graphicFrameMkLst>
            <pc:docMk/>
            <pc:sldMk cId="127272961" sldId="426"/>
            <ac:graphicFrameMk id="12" creationId="{00000000-0000-0000-0000-000000000000}"/>
          </ac:graphicFrameMkLst>
        </pc:graphicFrameChg>
      </pc:sldChg>
    </pc:docChg>
  </pc:docChgLst>
  <pc:docChgLst>
    <pc:chgData name="Beschoren da Costa, Pedro" userId="a745e8ca-c2a2-41e9-b71e-f65d89e83603" providerId="ADAL" clId="{F9A7F368-D7DD-45F2-B971-BDFCB464F0B5}"/>
    <pc:docChg chg="undo custSel addSld modSld modSection">
      <pc:chgData name="Beschoren da Costa, Pedro" userId="a745e8ca-c2a2-41e9-b71e-f65d89e83603" providerId="ADAL" clId="{F9A7F368-D7DD-45F2-B971-BDFCB464F0B5}" dt="2022-05-06T09:37:35.558" v="1298" actId="1076"/>
      <pc:docMkLst>
        <pc:docMk/>
      </pc:docMkLst>
      <pc:sldChg chg="modSp mod">
        <pc:chgData name="Beschoren da Costa, Pedro" userId="a745e8ca-c2a2-41e9-b71e-f65d89e83603" providerId="ADAL" clId="{F9A7F368-D7DD-45F2-B971-BDFCB464F0B5}" dt="2022-04-05T14:32:00.647" v="107" actId="1076"/>
        <pc:sldMkLst>
          <pc:docMk/>
          <pc:sldMk cId="1281450970" sldId="388"/>
        </pc:sldMkLst>
        <pc:graphicFrameChg chg="mod modGraphic">
          <ac:chgData name="Beschoren da Costa, Pedro" userId="a745e8ca-c2a2-41e9-b71e-f65d89e83603" providerId="ADAL" clId="{F9A7F368-D7DD-45F2-B971-BDFCB464F0B5}" dt="2022-04-05T13:32:11.761" v="105" actId="20577"/>
          <ac:graphicFrameMkLst>
            <pc:docMk/>
            <pc:sldMk cId="1281450970" sldId="388"/>
            <ac:graphicFrameMk id="6" creationId="{00000000-0000-0000-0000-000000000000}"/>
          </ac:graphicFrameMkLst>
        </pc:graphicFrameChg>
        <pc:picChg chg="mod">
          <ac:chgData name="Beschoren da Costa, Pedro" userId="a745e8ca-c2a2-41e9-b71e-f65d89e83603" providerId="ADAL" clId="{F9A7F368-D7DD-45F2-B971-BDFCB464F0B5}" dt="2022-04-05T13:24:41.847" v="20" actId="1076"/>
          <ac:picMkLst>
            <pc:docMk/>
            <pc:sldMk cId="1281450970" sldId="388"/>
            <ac:picMk id="1028" creationId="{00000000-0000-0000-0000-000000000000}"/>
          </ac:picMkLst>
        </pc:picChg>
        <pc:picChg chg="mod">
          <ac:chgData name="Beschoren da Costa, Pedro" userId="a745e8ca-c2a2-41e9-b71e-f65d89e83603" providerId="ADAL" clId="{F9A7F368-D7DD-45F2-B971-BDFCB464F0B5}" dt="2022-04-05T14:32:00.647" v="107" actId="1076"/>
          <ac:picMkLst>
            <pc:docMk/>
            <pc:sldMk cId="1281450970" sldId="388"/>
            <ac:picMk id="3074" creationId="{00000000-0000-0000-0000-000000000000}"/>
          </ac:picMkLst>
        </pc:picChg>
      </pc:sldChg>
      <pc:sldChg chg="modSp mod">
        <pc:chgData name="Beschoren da Costa, Pedro" userId="a745e8ca-c2a2-41e9-b71e-f65d89e83603" providerId="ADAL" clId="{F9A7F368-D7DD-45F2-B971-BDFCB464F0B5}" dt="2022-05-06T09:37:35.558" v="1298" actId="1076"/>
        <pc:sldMkLst>
          <pc:docMk/>
          <pc:sldMk cId="231905672" sldId="399"/>
        </pc:sldMkLst>
        <pc:spChg chg="mod">
          <ac:chgData name="Beschoren da Costa, Pedro" userId="a745e8ca-c2a2-41e9-b71e-f65d89e83603" providerId="ADAL" clId="{F9A7F368-D7DD-45F2-B971-BDFCB464F0B5}" dt="2022-05-06T09:37:35.558" v="1298" actId="1076"/>
          <ac:spMkLst>
            <pc:docMk/>
            <pc:sldMk cId="231905672" sldId="399"/>
            <ac:spMk id="4" creationId="{00000000-0000-0000-0000-000000000000}"/>
          </ac:spMkLst>
        </pc:spChg>
      </pc:sldChg>
      <pc:sldChg chg="modSp mod">
        <pc:chgData name="Beschoren da Costa, Pedro" userId="a745e8ca-c2a2-41e9-b71e-f65d89e83603" providerId="ADAL" clId="{F9A7F368-D7DD-45F2-B971-BDFCB464F0B5}" dt="2022-04-05T15:11:59.418" v="1297" actId="113"/>
        <pc:sldMkLst>
          <pc:docMk/>
          <pc:sldMk cId="2314529223" sldId="419"/>
        </pc:sldMkLst>
        <pc:spChg chg="mod">
          <ac:chgData name="Beschoren da Costa, Pedro" userId="a745e8ca-c2a2-41e9-b71e-f65d89e83603" providerId="ADAL" clId="{F9A7F368-D7DD-45F2-B971-BDFCB464F0B5}" dt="2022-04-05T15:11:59.418" v="1297" actId="113"/>
          <ac:spMkLst>
            <pc:docMk/>
            <pc:sldMk cId="2314529223" sldId="419"/>
            <ac:spMk id="3" creationId="{00000000-0000-0000-0000-000000000000}"/>
          </ac:spMkLst>
        </pc:spChg>
        <pc:picChg chg="mod">
          <ac:chgData name="Beschoren da Costa, Pedro" userId="a745e8ca-c2a2-41e9-b71e-f65d89e83603" providerId="ADAL" clId="{F9A7F368-D7DD-45F2-B971-BDFCB464F0B5}" dt="2022-04-05T15:09:36.028" v="1146" actId="1076"/>
          <ac:picMkLst>
            <pc:docMk/>
            <pc:sldMk cId="2314529223" sldId="419"/>
            <ac:picMk id="2" creationId="{00000000-0000-0000-0000-000000000000}"/>
          </ac:picMkLst>
        </pc:picChg>
        <pc:picChg chg="mod">
          <ac:chgData name="Beschoren da Costa, Pedro" userId="a745e8ca-c2a2-41e9-b71e-f65d89e83603" providerId="ADAL" clId="{F9A7F368-D7DD-45F2-B971-BDFCB464F0B5}" dt="2022-04-05T15:09:34.684" v="1145" actId="1076"/>
          <ac:picMkLst>
            <pc:docMk/>
            <pc:sldMk cId="2314529223" sldId="419"/>
            <ac:picMk id="4" creationId="{00000000-0000-0000-0000-000000000000}"/>
          </ac:picMkLst>
        </pc:picChg>
        <pc:picChg chg="mod">
          <ac:chgData name="Beschoren da Costa, Pedro" userId="a745e8ca-c2a2-41e9-b71e-f65d89e83603" providerId="ADAL" clId="{F9A7F368-D7DD-45F2-B971-BDFCB464F0B5}" dt="2022-04-05T15:09:32.956" v="1144" actId="1076"/>
          <ac:picMkLst>
            <pc:docMk/>
            <pc:sldMk cId="2314529223" sldId="419"/>
            <ac:picMk id="5" creationId="{00000000-0000-0000-0000-000000000000}"/>
          </ac:picMkLst>
        </pc:picChg>
      </pc:sldChg>
      <pc:sldChg chg="addSp delSp modSp new mod">
        <pc:chgData name="Beschoren da Costa, Pedro" userId="a745e8ca-c2a2-41e9-b71e-f65d89e83603" providerId="ADAL" clId="{F9A7F368-D7DD-45F2-B971-BDFCB464F0B5}" dt="2022-04-05T15:07:31.953" v="864" actId="113"/>
        <pc:sldMkLst>
          <pc:docMk/>
          <pc:sldMk cId="341128688" sldId="420"/>
        </pc:sldMkLst>
        <pc:spChg chg="del">
          <ac:chgData name="Beschoren da Costa, Pedro" userId="a745e8ca-c2a2-41e9-b71e-f65d89e83603" providerId="ADAL" clId="{F9A7F368-D7DD-45F2-B971-BDFCB464F0B5}" dt="2022-04-05T13:18:13.548" v="1" actId="478"/>
          <ac:spMkLst>
            <pc:docMk/>
            <pc:sldMk cId="341128688" sldId="420"/>
            <ac:spMk id="2" creationId="{F600FD1A-421B-40D4-80AA-659F38C78813}"/>
          </ac:spMkLst>
        </pc:spChg>
        <pc:spChg chg="add mod">
          <ac:chgData name="Beschoren da Costa, Pedro" userId="a745e8ca-c2a2-41e9-b71e-f65d89e83603" providerId="ADAL" clId="{F9A7F368-D7DD-45F2-B971-BDFCB464F0B5}" dt="2022-04-05T15:07:31.953" v="864" actId="113"/>
          <ac:spMkLst>
            <pc:docMk/>
            <pc:sldMk cId="341128688" sldId="420"/>
            <ac:spMk id="4" creationId="{8C6C53BF-DB2C-4F5E-8AE7-91262A4E151C}"/>
          </ac:spMkLst>
        </pc:spChg>
        <pc:spChg chg="add mod">
          <ac:chgData name="Beschoren da Costa, Pedro" userId="a745e8ca-c2a2-41e9-b71e-f65d89e83603" providerId="ADAL" clId="{F9A7F368-D7DD-45F2-B971-BDFCB464F0B5}" dt="2022-04-05T15:07:28.923" v="863" actId="113"/>
          <ac:spMkLst>
            <pc:docMk/>
            <pc:sldMk cId="341128688" sldId="420"/>
            <ac:spMk id="10" creationId="{D20468F5-E213-475C-BC12-990FAD649AAD}"/>
          </ac:spMkLst>
        </pc:spChg>
        <pc:graphicFrameChg chg="add del mod">
          <ac:chgData name="Beschoren da Costa, Pedro" userId="a745e8ca-c2a2-41e9-b71e-f65d89e83603" providerId="ADAL" clId="{F9A7F368-D7DD-45F2-B971-BDFCB464F0B5}" dt="2022-04-05T14:53:38.119" v="108" actId="478"/>
          <ac:graphicFrameMkLst>
            <pc:docMk/>
            <pc:sldMk cId="341128688" sldId="420"/>
            <ac:graphicFrameMk id="5" creationId="{F7523A1F-D721-42C4-AEF9-C129362EF5BE}"/>
          </ac:graphicFrameMkLst>
        </pc:graphicFrameChg>
        <pc:graphicFrameChg chg="add mod modGraphic">
          <ac:chgData name="Beschoren da Costa, Pedro" userId="a745e8ca-c2a2-41e9-b71e-f65d89e83603" providerId="ADAL" clId="{F9A7F368-D7DD-45F2-B971-BDFCB464F0B5}" dt="2022-04-05T15:03:37.385" v="599" actId="14100"/>
          <ac:graphicFrameMkLst>
            <pc:docMk/>
            <pc:sldMk cId="341128688" sldId="420"/>
            <ac:graphicFrameMk id="6" creationId="{512F3E87-2B92-4FB1-85B1-48AC121700D4}"/>
          </ac:graphicFrameMkLst>
        </pc:graphicFrameChg>
        <pc:picChg chg="add mod">
          <ac:chgData name="Beschoren da Costa, Pedro" userId="a745e8ca-c2a2-41e9-b71e-f65d89e83603" providerId="ADAL" clId="{F9A7F368-D7DD-45F2-B971-BDFCB464F0B5}" dt="2022-04-05T15:03:52.832" v="606" actId="14100"/>
          <ac:picMkLst>
            <pc:docMk/>
            <pc:sldMk cId="341128688" sldId="420"/>
            <ac:picMk id="7" creationId="{0C6F9815-A58D-4A81-AE21-4AC1ED949536}"/>
          </ac:picMkLst>
        </pc:picChg>
        <pc:picChg chg="add mod">
          <ac:chgData name="Beschoren da Costa, Pedro" userId="a745e8ca-c2a2-41e9-b71e-f65d89e83603" providerId="ADAL" clId="{F9A7F368-D7DD-45F2-B971-BDFCB464F0B5}" dt="2022-04-05T15:03:51.296" v="605" actId="14100"/>
          <ac:picMkLst>
            <pc:docMk/>
            <pc:sldMk cId="341128688" sldId="420"/>
            <ac:picMk id="8" creationId="{B0B4E201-E62F-4642-AC6C-25D69F6FB344}"/>
          </ac:picMkLst>
        </pc:picChg>
      </pc:sldChg>
    </pc:docChg>
  </pc:docChgLst>
  <pc:docChgLst>
    <pc:chgData name="Aragon Gomez, Marcela" userId="6228d193-a3a6-4b12-b64d-eb0a627e23c0" providerId="ADAL" clId="{92F2A0A6-4801-4679-96DE-E16A8A3C085B}"/>
    <pc:docChg chg="custSel addSld delSld modSld sldOrd">
      <pc:chgData name="Aragon Gomez, Marcela" userId="6228d193-a3a6-4b12-b64d-eb0a627e23c0" providerId="ADAL" clId="{92F2A0A6-4801-4679-96DE-E16A8A3C085B}" dt="2021-09-22T13:56:28.704" v="4137" actId="313"/>
      <pc:docMkLst>
        <pc:docMk/>
      </pc:docMkLst>
      <pc:sldChg chg="addSp modSp mod">
        <pc:chgData name="Aragon Gomez, Marcela" userId="6228d193-a3a6-4b12-b64d-eb0a627e23c0" providerId="ADAL" clId="{92F2A0A6-4801-4679-96DE-E16A8A3C085B}" dt="2021-09-22T11:27:56.196" v="238" actId="20577"/>
        <pc:sldMkLst>
          <pc:docMk/>
          <pc:sldMk cId="1929090862" sldId="256"/>
        </pc:sldMkLst>
        <pc:spChg chg="add mod">
          <ac:chgData name="Aragon Gomez, Marcela" userId="6228d193-a3a6-4b12-b64d-eb0a627e23c0" providerId="ADAL" clId="{92F2A0A6-4801-4679-96DE-E16A8A3C085B}" dt="2021-09-22T11:27:56.196" v="238" actId="20577"/>
          <ac:spMkLst>
            <pc:docMk/>
            <pc:sldMk cId="1929090862" sldId="256"/>
            <ac:spMk id="2" creationId="{C1226812-E1BE-4AB6-BD9B-5793987C82D1}"/>
          </ac:spMkLst>
        </pc:spChg>
      </pc:sldChg>
      <pc:sldChg chg="addSp modSp mod">
        <pc:chgData name="Aragon Gomez, Marcela" userId="6228d193-a3a6-4b12-b64d-eb0a627e23c0" providerId="ADAL" clId="{92F2A0A6-4801-4679-96DE-E16A8A3C085B}" dt="2021-09-22T13:56:28.704" v="4137" actId="313"/>
        <pc:sldMkLst>
          <pc:docMk/>
          <pc:sldMk cId="2438624740" sldId="257"/>
        </pc:sldMkLst>
        <pc:spChg chg="add mod">
          <ac:chgData name="Aragon Gomez, Marcela" userId="6228d193-a3a6-4b12-b64d-eb0a627e23c0" providerId="ADAL" clId="{92F2A0A6-4801-4679-96DE-E16A8A3C085B}" dt="2021-09-22T11:36:01.306" v="357" actId="13926"/>
          <ac:spMkLst>
            <pc:docMk/>
            <pc:sldMk cId="2438624740" sldId="257"/>
            <ac:spMk id="8" creationId="{F88047AB-63E4-4F5F-910B-1EB8E96254F8}"/>
          </ac:spMkLst>
        </pc:spChg>
        <pc:spChg chg="mod">
          <ac:chgData name="Aragon Gomez, Marcela" userId="6228d193-a3a6-4b12-b64d-eb0a627e23c0" providerId="ADAL" clId="{92F2A0A6-4801-4679-96DE-E16A8A3C085B}" dt="2021-09-22T13:56:28.704" v="4137" actId="313"/>
          <ac:spMkLst>
            <pc:docMk/>
            <pc:sldMk cId="2438624740" sldId="257"/>
            <ac:spMk id="9" creationId="{627BE36F-B71E-4E3F-9D57-E65E66C7DB8D}"/>
          </ac:spMkLst>
        </pc:spChg>
      </pc:sldChg>
      <pc:sldChg chg="addSp modSp mod">
        <pc:chgData name="Aragon Gomez, Marcela" userId="6228d193-a3a6-4b12-b64d-eb0a627e23c0" providerId="ADAL" clId="{92F2A0A6-4801-4679-96DE-E16A8A3C085B}" dt="2021-09-22T11:30:31.118" v="274" actId="20577"/>
        <pc:sldMkLst>
          <pc:docMk/>
          <pc:sldMk cId="362745296" sldId="258"/>
        </pc:sldMkLst>
        <pc:spChg chg="mod">
          <ac:chgData name="Aragon Gomez, Marcela" userId="6228d193-a3a6-4b12-b64d-eb0a627e23c0" providerId="ADAL" clId="{92F2A0A6-4801-4679-96DE-E16A8A3C085B}" dt="2021-09-22T11:28:57.763" v="266" actId="20577"/>
          <ac:spMkLst>
            <pc:docMk/>
            <pc:sldMk cId="362745296" sldId="258"/>
            <ac:spMk id="4" creationId="{2FD71DA3-3DCB-4E6D-A0DB-04518AF6B9AA}"/>
          </ac:spMkLst>
        </pc:spChg>
        <pc:spChg chg="add mod">
          <ac:chgData name="Aragon Gomez, Marcela" userId="6228d193-a3a6-4b12-b64d-eb0a627e23c0" providerId="ADAL" clId="{92F2A0A6-4801-4679-96DE-E16A8A3C085B}" dt="2021-09-22T11:30:31.118" v="274" actId="20577"/>
          <ac:spMkLst>
            <pc:docMk/>
            <pc:sldMk cId="362745296" sldId="258"/>
            <ac:spMk id="5" creationId="{6BF81B77-7EDB-4D10-BE15-64F24014F1F9}"/>
          </ac:spMkLst>
        </pc:spChg>
      </pc:sldChg>
      <pc:sldChg chg="addSp modSp add mod">
        <pc:chgData name="Aragon Gomez, Marcela" userId="6228d193-a3a6-4b12-b64d-eb0a627e23c0" providerId="ADAL" clId="{92F2A0A6-4801-4679-96DE-E16A8A3C085B}" dt="2021-09-22T12:41:31.377" v="4121" actId="20577"/>
        <pc:sldMkLst>
          <pc:docMk/>
          <pc:sldMk cId="2656936688" sldId="262"/>
        </pc:sldMkLst>
        <pc:spChg chg="add mod">
          <ac:chgData name="Aragon Gomez, Marcela" userId="6228d193-a3a6-4b12-b64d-eb0a627e23c0" providerId="ADAL" clId="{92F2A0A6-4801-4679-96DE-E16A8A3C085B}" dt="2021-09-22T12:41:31.377" v="4121" actId="20577"/>
          <ac:spMkLst>
            <pc:docMk/>
            <pc:sldMk cId="2656936688" sldId="262"/>
            <ac:spMk id="63" creationId="{7C22C34A-A90A-47D4-A084-FBDADE101A70}"/>
          </ac:spMkLst>
        </pc:spChg>
      </pc:sldChg>
      <pc:sldChg chg="addSp modSp add mod">
        <pc:chgData name="Aragon Gomez, Marcela" userId="6228d193-a3a6-4b12-b64d-eb0a627e23c0" providerId="ADAL" clId="{92F2A0A6-4801-4679-96DE-E16A8A3C085B}" dt="2021-09-22T12:40:11.587" v="4082" actId="1076"/>
        <pc:sldMkLst>
          <pc:docMk/>
          <pc:sldMk cId="166554910" sldId="264"/>
        </pc:sldMkLst>
        <pc:spChg chg="add mod">
          <ac:chgData name="Aragon Gomez, Marcela" userId="6228d193-a3a6-4b12-b64d-eb0a627e23c0" providerId="ADAL" clId="{92F2A0A6-4801-4679-96DE-E16A8A3C085B}" dt="2021-09-22T12:36:48.497" v="3994" actId="1076"/>
          <ac:spMkLst>
            <pc:docMk/>
            <pc:sldMk cId="166554910" sldId="264"/>
            <ac:spMk id="22" creationId="{4E41595A-1D3D-475B-A271-A401A5CDD072}"/>
          </ac:spMkLst>
        </pc:spChg>
        <pc:spChg chg="add mod">
          <ac:chgData name="Aragon Gomez, Marcela" userId="6228d193-a3a6-4b12-b64d-eb0a627e23c0" providerId="ADAL" clId="{92F2A0A6-4801-4679-96DE-E16A8A3C085B}" dt="2021-09-22T12:40:11.587" v="4082" actId="1076"/>
          <ac:spMkLst>
            <pc:docMk/>
            <pc:sldMk cId="166554910" sldId="264"/>
            <ac:spMk id="23" creationId="{09E67B8C-770A-497D-9CE3-9D504BF3E07A}"/>
          </ac:spMkLst>
        </pc:spChg>
      </pc:sldChg>
      <pc:sldChg chg="addSp modSp add mod ord">
        <pc:chgData name="Aragon Gomez, Marcela" userId="6228d193-a3a6-4b12-b64d-eb0a627e23c0" providerId="ADAL" clId="{92F2A0A6-4801-4679-96DE-E16A8A3C085B}" dt="2021-09-22T12:35:43.273" v="3938" actId="207"/>
        <pc:sldMkLst>
          <pc:docMk/>
          <pc:sldMk cId="1649908112" sldId="298"/>
        </pc:sldMkLst>
        <pc:spChg chg="mod">
          <ac:chgData name="Aragon Gomez, Marcela" userId="6228d193-a3a6-4b12-b64d-eb0a627e23c0" providerId="ADAL" clId="{92F2A0A6-4801-4679-96DE-E16A8A3C085B}" dt="2021-09-22T12:35:33.224" v="3936" actId="20577"/>
          <ac:spMkLst>
            <pc:docMk/>
            <pc:sldMk cId="1649908112" sldId="298"/>
            <ac:spMk id="2" creationId="{9AAB8AD7-B4E6-48DE-A88F-1723B2D3EF65}"/>
          </ac:spMkLst>
        </pc:spChg>
        <pc:spChg chg="mod">
          <ac:chgData name="Aragon Gomez, Marcela" userId="6228d193-a3a6-4b12-b64d-eb0a627e23c0" providerId="ADAL" clId="{92F2A0A6-4801-4679-96DE-E16A8A3C085B}" dt="2021-09-22T12:35:43.273" v="3938" actId="207"/>
          <ac:spMkLst>
            <pc:docMk/>
            <pc:sldMk cId="1649908112" sldId="298"/>
            <ac:spMk id="11" creationId="{1EFE8ADA-5745-47C3-B363-70915866A298}"/>
          </ac:spMkLst>
        </pc:spChg>
        <pc:cxnChg chg="add mod">
          <ac:chgData name="Aragon Gomez, Marcela" userId="6228d193-a3a6-4b12-b64d-eb0a627e23c0" providerId="ADAL" clId="{92F2A0A6-4801-4679-96DE-E16A8A3C085B}" dt="2021-09-22T11:49:58.923" v="1134" actId="1582"/>
          <ac:cxnSpMkLst>
            <pc:docMk/>
            <pc:sldMk cId="1649908112" sldId="298"/>
            <ac:cxnSpMk id="43" creationId="{7C2D2649-4BBF-4855-9387-34B4DBD66626}"/>
          </ac:cxnSpMkLst>
        </pc:cxnChg>
        <pc:cxnChg chg="add mod">
          <ac:chgData name="Aragon Gomez, Marcela" userId="6228d193-a3a6-4b12-b64d-eb0a627e23c0" providerId="ADAL" clId="{92F2A0A6-4801-4679-96DE-E16A8A3C085B}" dt="2021-09-22T11:50:04.775" v="1137" actId="1076"/>
          <ac:cxnSpMkLst>
            <pc:docMk/>
            <pc:sldMk cId="1649908112" sldId="298"/>
            <ac:cxnSpMk id="160" creationId="{FC20E2AF-9578-42C7-B7CA-F3B2DF720791}"/>
          </ac:cxnSpMkLst>
        </pc:cxnChg>
      </pc:sldChg>
      <pc:sldChg chg="add del">
        <pc:chgData name="Aragon Gomez, Marcela" userId="6228d193-a3a6-4b12-b64d-eb0a627e23c0" providerId="ADAL" clId="{92F2A0A6-4801-4679-96DE-E16A8A3C085B}" dt="2021-09-22T11:28:34.563" v="239" actId="2696"/>
        <pc:sldMkLst>
          <pc:docMk/>
          <pc:sldMk cId="3650956765" sldId="302"/>
        </pc:sldMkLst>
      </pc:sldChg>
      <pc:sldChg chg="add del">
        <pc:chgData name="Aragon Gomez, Marcela" userId="6228d193-a3a6-4b12-b64d-eb0a627e23c0" providerId="ADAL" clId="{92F2A0A6-4801-4679-96DE-E16A8A3C085B}" dt="2021-09-22T11:28:34.563" v="239" actId="2696"/>
        <pc:sldMkLst>
          <pc:docMk/>
          <pc:sldMk cId="489631000" sldId="303"/>
        </pc:sldMkLst>
      </pc:sldChg>
      <pc:sldChg chg="modSp add mod">
        <pc:chgData name="Aragon Gomez, Marcela" userId="6228d193-a3a6-4b12-b64d-eb0a627e23c0" providerId="ADAL" clId="{92F2A0A6-4801-4679-96DE-E16A8A3C085B}" dt="2021-09-22T12:41:25.109" v="4119" actId="20577"/>
        <pc:sldMkLst>
          <pc:docMk/>
          <pc:sldMk cId="1864163770" sldId="318"/>
        </pc:sldMkLst>
        <pc:spChg chg="mod">
          <ac:chgData name="Aragon Gomez, Marcela" userId="6228d193-a3a6-4b12-b64d-eb0a627e23c0" providerId="ADAL" clId="{92F2A0A6-4801-4679-96DE-E16A8A3C085B}" dt="2021-09-22T12:41:25.109" v="4119" actId="20577"/>
          <ac:spMkLst>
            <pc:docMk/>
            <pc:sldMk cId="1864163770" sldId="318"/>
            <ac:spMk id="2" creationId="{D8B3804B-1FB9-4CA8-B0D3-781FAA6548E8}"/>
          </ac:spMkLst>
        </pc:spChg>
      </pc:sldChg>
      <pc:sldChg chg="addSp delSp modSp add mod">
        <pc:chgData name="Aragon Gomez, Marcela" userId="6228d193-a3a6-4b12-b64d-eb0a627e23c0" providerId="ADAL" clId="{92F2A0A6-4801-4679-96DE-E16A8A3C085B}" dt="2021-09-22T12:36:08.214" v="3958" actId="1076"/>
        <pc:sldMkLst>
          <pc:docMk/>
          <pc:sldMk cId="639802503" sldId="323"/>
        </pc:sldMkLst>
        <pc:spChg chg="del">
          <ac:chgData name="Aragon Gomez, Marcela" userId="6228d193-a3a6-4b12-b64d-eb0a627e23c0" providerId="ADAL" clId="{92F2A0A6-4801-4679-96DE-E16A8A3C085B}" dt="2021-09-22T12:36:04.596" v="3957" actId="478"/>
          <ac:spMkLst>
            <pc:docMk/>
            <pc:sldMk cId="639802503" sldId="323"/>
            <ac:spMk id="72" creationId="{9D7DB37F-3E73-41BD-8191-6E68834F7C2D}"/>
          </ac:spMkLst>
        </pc:spChg>
        <pc:spChg chg="add mod">
          <ac:chgData name="Aragon Gomez, Marcela" userId="6228d193-a3a6-4b12-b64d-eb0a627e23c0" providerId="ADAL" clId="{92F2A0A6-4801-4679-96DE-E16A8A3C085B}" dt="2021-09-22T12:36:08.214" v="3958" actId="1076"/>
          <ac:spMkLst>
            <pc:docMk/>
            <pc:sldMk cId="639802503" sldId="323"/>
            <ac:spMk id="81" creationId="{12DCC5F6-B0C4-45B7-8B4B-587BE04EF721}"/>
          </ac:spMkLst>
        </pc:spChg>
      </pc:sldChg>
      <pc:sldChg chg="addSp modSp add mod">
        <pc:chgData name="Aragon Gomez, Marcela" userId="6228d193-a3a6-4b12-b64d-eb0a627e23c0" providerId="ADAL" clId="{92F2A0A6-4801-4679-96DE-E16A8A3C085B}" dt="2021-09-22T12:39:51.676" v="4070" actId="13926"/>
        <pc:sldMkLst>
          <pc:docMk/>
          <pc:sldMk cId="1184148056" sldId="324"/>
        </pc:sldMkLst>
        <pc:spChg chg="add mod">
          <ac:chgData name="Aragon Gomez, Marcela" userId="6228d193-a3a6-4b12-b64d-eb0a627e23c0" providerId="ADAL" clId="{92F2A0A6-4801-4679-96DE-E16A8A3C085B}" dt="2021-09-22T12:39:51.676" v="4070" actId="13926"/>
          <ac:spMkLst>
            <pc:docMk/>
            <pc:sldMk cId="1184148056" sldId="324"/>
            <ac:spMk id="3" creationId="{EC140A72-8FE6-4639-9844-E374BF83468E}"/>
          </ac:spMkLst>
        </pc:spChg>
        <pc:spChg chg="add mod">
          <ac:chgData name="Aragon Gomez, Marcela" userId="6228d193-a3a6-4b12-b64d-eb0a627e23c0" providerId="ADAL" clId="{92F2A0A6-4801-4679-96DE-E16A8A3C085B}" dt="2021-09-22T12:38:36.976" v="4018" actId="1076"/>
          <ac:spMkLst>
            <pc:docMk/>
            <pc:sldMk cId="1184148056" sldId="324"/>
            <ac:spMk id="43" creationId="{E78D02F2-6905-4A94-ACE6-8A695D896A23}"/>
          </ac:spMkLst>
        </pc:spChg>
      </pc:sldChg>
      <pc:sldChg chg="addSp modSp add mod">
        <pc:chgData name="Aragon Gomez, Marcela" userId="6228d193-a3a6-4b12-b64d-eb0a627e23c0" providerId="ADAL" clId="{92F2A0A6-4801-4679-96DE-E16A8A3C085B}" dt="2021-09-22T12:39:56.840" v="4071"/>
        <pc:sldMkLst>
          <pc:docMk/>
          <pc:sldMk cId="245700513" sldId="325"/>
        </pc:sldMkLst>
        <pc:spChg chg="add mod">
          <ac:chgData name="Aragon Gomez, Marcela" userId="6228d193-a3a6-4b12-b64d-eb0a627e23c0" providerId="ADAL" clId="{92F2A0A6-4801-4679-96DE-E16A8A3C085B}" dt="2021-09-22T12:38:45.817" v="4031" actId="20577"/>
          <ac:spMkLst>
            <pc:docMk/>
            <pc:sldMk cId="245700513" sldId="325"/>
            <ac:spMk id="24" creationId="{457237C1-3990-4065-8914-64F079145055}"/>
          </ac:spMkLst>
        </pc:spChg>
        <pc:spChg chg="add mod">
          <ac:chgData name="Aragon Gomez, Marcela" userId="6228d193-a3a6-4b12-b64d-eb0a627e23c0" providerId="ADAL" clId="{92F2A0A6-4801-4679-96DE-E16A8A3C085B}" dt="2021-09-22T12:39:56.840" v="4071"/>
          <ac:spMkLst>
            <pc:docMk/>
            <pc:sldMk cId="245700513" sldId="325"/>
            <ac:spMk id="25" creationId="{8726A5DA-1C13-442F-B775-2729BE48B2AA}"/>
          </ac:spMkLst>
        </pc:spChg>
      </pc:sldChg>
      <pc:sldChg chg="addSp modSp add mod">
        <pc:chgData name="Aragon Gomez, Marcela" userId="6228d193-a3a6-4b12-b64d-eb0a627e23c0" providerId="ADAL" clId="{92F2A0A6-4801-4679-96DE-E16A8A3C085B}" dt="2021-09-22T12:39:59.034" v="4072"/>
        <pc:sldMkLst>
          <pc:docMk/>
          <pc:sldMk cId="76691394" sldId="326"/>
        </pc:sldMkLst>
        <pc:spChg chg="add mod">
          <ac:chgData name="Aragon Gomez, Marcela" userId="6228d193-a3a6-4b12-b64d-eb0a627e23c0" providerId="ADAL" clId="{92F2A0A6-4801-4679-96DE-E16A8A3C085B}" dt="2021-09-22T12:39:13.387" v="4056" actId="20577"/>
          <ac:spMkLst>
            <pc:docMk/>
            <pc:sldMk cId="76691394" sldId="326"/>
            <ac:spMk id="17" creationId="{B63FB5EC-7911-4AB5-9473-B26DB621F20F}"/>
          </ac:spMkLst>
        </pc:spChg>
        <pc:spChg chg="add mod">
          <ac:chgData name="Aragon Gomez, Marcela" userId="6228d193-a3a6-4b12-b64d-eb0a627e23c0" providerId="ADAL" clId="{92F2A0A6-4801-4679-96DE-E16A8A3C085B}" dt="2021-09-22T12:39:59.034" v="4072"/>
          <ac:spMkLst>
            <pc:docMk/>
            <pc:sldMk cId="76691394" sldId="326"/>
            <ac:spMk id="18" creationId="{A8CED3EF-C84A-4B7C-B542-11543BD5C3C3}"/>
          </ac:spMkLst>
        </pc:spChg>
      </pc:sldChg>
      <pc:sldChg chg="modSp mod">
        <pc:chgData name="Aragon Gomez, Marcela" userId="6228d193-a3a6-4b12-b64d-eb0a627e23c0" providerId="ADAL" clId="{92F2A0A6-4801-4679-96DE-E16A8A3C085B}" dt="2021-09-22T12:20:39.101" v="2821" actId="20577"/>
        <pc:sldMkLst>
          <pc:docMk/>
          <pc:sldMk cId="1974434682" sldId="332"/>
        </pc:sldMkLst>
        <pc:spChg chg="mod">
          <ac:chgData name="Aragon Gomez, Marcela" userId="6228d193-a3a6-4b12-b64d-eb0a627e23c0" providerId="ADAL" clId="{92F2A0A6-4801-4679-96DE-E16A8A3C085B}" dt="2021-09-22T12:20:39.101" v="2821" actId="20577"/>
          <ac:spMkLst>
            <pc:docMk/>
            <pc:sldMk cId="1974434682" sldId="332"/>
            <ac:spMk id="3" creationId="{A8AA598F-ED78-42EF-9440-291F93223E95}"/>
          </ac:spMkLst>
        </pc:spChg>
      </pc:sldChg>
      <pc:sldChg chg="addSp modSp mod">
        <pc:chgData name="Aragon Gomez, Marcela" userId="6228d193-a3a6-4b12-b64d-eb0a627e23c0" providerId="ADAL" clId="{92F2A0A6-4801-4679-96DE-E16A8A3C085B}" dt="2021-09-22T11:34:36.725" v="314" actId="20577"/>
        <pc:sldMkLst>
          <pc:docMk/>
          <pc:sldMk cId="520495350" sldId="333"/>
        </pc:sldMkLst>
        <pc:spChg chg="add mod">
          <ac:chgData name="Aragon Gomez, Marcela" userId="6228d193-a3a6-4b12-b64d-eb0a627e23c0" providerId="ADAL" clId="{92F2A0A6-4801-4679-96DE-E16A8A3C085B}" dt="2021-09-22T11:34:36.725" v="314" actId="20577"/>
          <ac:spMkLst>
            <pc:docMk/>
            <pc:sldMk cId="520495350" sldId="333"/>
            <ac:spMk id="6" creationId="{00B6FA45-F701-410E-B474-2FC040F02F45}"/>
          </ac:spMkLst>
        </pc:spChg>
      </pc:sldChg>
      <pc:sldChg chg="addSp modSp mod">
        <pc:chgData name="Aragon Gomez, Marcela" userId="6228d193-a3a6-4b12-b64d-eb0a627e23c0" providerId="ADAL" clId="{92F2A0A6-4801-4679-96DE-E16A8A3C085B}" dt="2021-09-22T12:21:56.747" v="2872" actId="20577"/>
        <pc:sldMkLst>
          <pc:docMk/>
          <pc:sldMk cId="1363895095" sldId="334"/>
        </pc:sldMkLst>
        <pc:spChg chg="add mod">
          <ac:chgData name="Aragon Gomez, Marcela" userId="6228d193-a3a6-4b12-b64d-eb0a627e23c0" providerId="ADAL" clId="{92F2A0A6-4801-4679-96DE-E16A8A3C085B}" dt="2021-09-22T12:21:56.747" v="2872" actId="20577"/>
          <ac:spMkLst>
            <pc:docMk/>
            <pc:sldMk cId="1363895095" sldId="334"/>
            <ac:spMk id="3" creationId="{427B878C-7D89-4CD9-85BE-A1EA73E48B79}"/>
          </ac:spMkLst>
        </pc:spChg>
        <pc:spChg chg="add mod">
          <ac:chgData name="Aragon Gomez, Marcela" userId="6228d193-a3a6-4b12-b64d-eb0a627e23c0" providerId="ADAL" clId="{92F2A0A6-4801-4679-96DE-E16A8A3C085B}" dt="2021-09-22T11:46:39.356" v="1015" actId="20577"/>
          <ac:spMkLst>
            <pc:docMk/>
            <pc:sldMk cId="1363895095" sldId="334"/>
            <ac:spMk id="4" creationId="{67FC47D3-79E3-4E36-BB2E-50E540CEBF3A}"/>
          </ac:spMkLst>
        </pc:spChg>
        <pc:spChg chg="mod">
          <ac:chgData name="Aragon Gomez, Marcela" userId="6228d193-a3a6-4b12-b64d-eb0a627e23c0" providerId="ADAL" clId="{92F2A0A6-4801-4679-96DE-E16A8A3C085B}" dt="2021-09-22T12:20:46.138" v="2832" actId="5793"/>
          <ac:spMkLst>
            <pc:docMk/>
            <pc:sldMk cId="1363895095" sldId="334"/>
            <ac:spMk id="5" creationId="{3D68B57A-D70A-4CD9-A7F2-62F37D7D70BE}"/>
          </ac:spMkLst>
        </pc:spChg>
      </pc:sldChg>
      <pc:sldChg chg="addSp delSp modSp new mod">
        <pc:chgData name="Aragon Gomez, Marcela" userId="6228d193-a3a6-4b12-b64d-eb0a627e23c0" providerId="ADAL" clId="{92F2A0A6-4801-4679-96DE-E16A8A3C085B}" dt="2021-09-22T11:27:44.625" v="232" actId="20577"/>
        <pc:sldMkLst>
          <pc:docMk/>
          <pc:sldMk cId="3837722382" sldId="337"/>
        </pc:sldMkLst>
        <pc:spChg chg="del">
          <ac:chgData name="Aragon Gomez, Marcela" userId="6228d193-a3a6-4b12-b64d-eb0a627e23c0" providerId="ADAL" clId="{92F2A0A6-4801-4679-96DE-E16A8A3C085B}" dt="2021-09-22T11:18:22.698" v="3" actId="478"/>
          <ac:spMkLst>
            <pc:docMk/>
            <pc:sldMk cId="3837722382" sldId="337"/>
            <ac:spMk id="2" creationId="{5A61F90A-75FE-43BC-A5D4-F58D4C11F7A0}"/>
          </ac:spMkLst>
        </pc:spChg>
        <pc:spChg chg="add mod">
          <ac:chgData name="Aragon Gomez, Marcela" userId="6228d193-a3a6-4b12-b64d-eb0a627e23c0" providerId="ADAL" clId="{92F2A0A6-4801-4679-96DE-E16A8A3C085B}" dt="2021-09-22T11:18:32.791" v="28" actId="20577"/>
          <ac:spMkLst>
            <pc:docMk/>
            <pc:sldMk cId="3837722382" sldId="337"/>
            <ac:spMk id="3" creationId="{24DB364C-55FD-4C04-846E-E077C54CE925}"/>
          </ac:spMkLst>
        </pc:spChg>
        <pc:spChg chg="add mod">
          <ac:chgData name="Aragon Gomez, Marcela" userId="6228d193-a3a6-4b12-b64d-eb0a627e23c0" providerId="ADAL" clId="{92F2A0A6-4801-4679-96DE-E16A8A3C085B}" dt="2021-09-22T11:27:44.625" v="232" actId="20577"/>
          <ac:spMkLst>
            <pc:docMk/>
            <pc:sldMk cId="3837722382" sldId="337"/>
            <ac:spMk id="4" creationId="{1AE82D56-7647-471A-982D-24C7EF848833}"/>
          </ac:spMkLst>
        </pc:spChg>
      </pc:sldChg>
      <pc:sldChg chg="addSp modSp new mod ord">
        <pc:chgData name="Aragon Gomez, Marcela" userId="6228d193-a3a6-4b12-b64d-eb0a627e23c0" providerId="ADAL" clId="{92F2A0A6-4801-4679-96DE-E16A8A3C085B}" dt="2021-09-22T13:48:49.949" v="4133" actId="20577"/>
        <pc:sldMkLst>
          <pc:docMk/>
          <pc:sldMk cId="2919117825" sldId="338"/>
        </pc:sldMkLst>
        <pc:spChg chg="add mod">
          <ac:chgData name="Aragon Gomez, Marcela" userId="6228d193-a3a6-4b12-b64d-eb0a627e23c0" providerId="ADAL" clId="{92F2A0A6-4801-4679-96DE-E16A8A3C085B}" dt="2021-09-22T13:48:49.949" v="4133" actId="20577"/>
          <ac:spMkLst>
            <pc:docMk/>
            <pc:sldMk cId="2919117825" sldId="338"/>
            <ac:spMk id="2" creationId="{786ADE95-B27C-4899-A896-7CC3B6183E97}"/>
          </ac:spMkLst>
        </pc:spChg>
      </pc:sldChg>
      <pc:sldChg chg="addSp delSp modSp new mod ord modTransition">
        <pc:chgData name="Aragon Gomez, Marcela" userId="6228d193-a3a6-4b12-b64d-eb0a627e23c0" providerId="ADAL" clId="{92F2A0A6-4801-4679-96DE-E16A8A3C085B}" dt="2021-09-22T12:21:37.988" v="2838"/>
        <pc:sldMkLst>
          <pc:docMk/>
          <pc:sldMk cId="1297239619" sldId="339"/>
        </pc:sldMkLst>
        <pc:spChg chg="add mod">
          <ac:chgData name="Aragon Gomez, Marcela" userId="6228d193-a3a6-4b12-b64d-eb0a627e23c0" providerId="ADAL" clId="{92F2A0A6-4801-4679-96DE-E16A8A3C085B}" dt="2021-09-22T12:01:21.124" v="2015" actId="20577"/>
          <ac:spMkLst>
            <pc:docMk/>
            <pc:sldMk cId="1297239619" sldId="339"/>
            <ac:spMk id="4" creationId="{E88EBA80-48B8-451F-94B0-0E3F1EC799E7}"/>
          </ac:spMkLst>
        </pc:spChg>
        <pc:graphicFrameChg chg="add del mod">
          <ac:chgData name="Aragon Gomez, Marcela" userId="6228d193-a3a6-4b12-b64d-eb0a627e23c0" providerId="ADAL" clId="{92F2A0A6-4801-4679-96DE-E16A8A3C085B}" dt="2021-09-22T12:00:47.468" v="1968"/>
          <ac:graphicFrameMkLst>
            <pc:docMk/>
            <pc:sldMk cId="1297239619" sldId="339"/>
            <ac:graphicFrameMk id="2" creationId="{A7C910AD-6D6E-462A-A98D-3F22073347AF}"/>
          </ac:graphicFrameMkLst>
        </pc:graphicFrameChg>
        <pc:graphicFrameChg chg="add mod modGraphic">
          <ac:chgData name="Aragon Gomez, Marcela" userId="6228d193-a3a6-4b12-b64d-eb0a627e23c0" providerId="ADAL" clId="{92F2A0A6-4801-4679-96DE-E16A8A3C085B}" dt="2021-09-22T12:01:26.740" v="2016" actId="1076"/>
          <ac:graphicFrameMkLst>
            <pc:docMk/>
            <pc:sldMk cId="1297239619" sldId="339"/>
            <ac:graphicFrameMk id="3" creationId="{5E26B9AF-4F83-49BC-9C1E-CD52FC689EBB}"/>
          </ac:graphicFrameMkLst>
        </pc:graphicFrameChg>
      </pc:sldChg>
      <pc:sldChg chg="addSp modSp add mod">
        <pc:chgData name="Aragon Gomez, Marcela" userId="6228d193-a3a6-4b12-b64d-eb0a627e23c0" providerId="ADAL" clId="{92F2A0A6-4801-4679-96DE-E16A8A3C085B}" dt="2021-09-22T12:35:03.822" v="3912" actId="207"/>
        <pc:sldMkLst>
          <pc:docMk/>
          <pc:sldMk cId="3762465281" sldId="340"/>
        </pc:sldMkLst>
        <pc:spChg chg="mod">
          <ac:chgData name="Aragon Gomez, Marcela" userId="6228d193-a3a6-4b12-b64d-eb0a627e23c0" providerId="ADAL" clId="{92F2A0A6-4801-4679-96DE-E16A8A3C085B}" dt="2021-09-22T12:20:58.026" v="2835" actId="20577"/>
          <ac:spMkLst>
            <pc:docMk/>
            <pc:sldMk cId="3762465281" sldId="340"/>
            <ac:spMk id="3" creationId="{427B878C-7D89-4CD9-85BE-A1EA73E48B79}"/>
          </ac:spMkLst>
        </pc:spChg>
        <pc:spChg chg="mod">
          <ac:chgData name="Aragon Gomez, Marcela" userId="6228d193-a3a6-4b12-b64d-eb0a627e23c0" providerId="ADAL" clId="{92F2A0A6-4801-4679-96DE-E16A8A3C085B}" dt="2021-09-22T12:20:51.799" v="2834" actId="20577"/>
          <ac:spMkLst>
            <pc:docMk/>
            <pc:sldMk cId="3762465281" sldId="340"/>
            <ac:spMk id="5" creationId="{3D68B57A-D70A-4CD9-A7F2-62F37D7D70BE}"/>
          </ac:spMkLst>
        </pc:spChg>
        <pc:spChg chg="add mod">
          <ac:chgData name="Aragon Gomez, Marcela" userId="6228d193-a3a6-4b12-b64d-eb0a627e23c0" providerId="ADAL" clId="{92F2A0A6-4801-4679-96DE-E16A8A3C085B}" dt="2021-09-22T12:35:03.822" v="3912" actId="207"/>
          <ac:spMkLst>
            <pc:docMk/>
            <pc:sldMk cId="3762465281" sldId="340"/>
            <ac:spMk id="6" creationId="{F0F69D85-3D63-4FE7-93FD-1B96E84DB054}"/>
          </ac:spMkLst>
        </pc:spChg>
      </pc:sldChg>
    </pc:docChg>
  </pc:docChgLst>
  <pc:docChgLst>
    <pc:chgData name="Beschoren da Costa, Pedro" userId="a745e8ca-c2a2-41e9-b71e-f65d89e83603" providerId="ADAL" clId="{032EC98A-7FFA-482E-A1B8-53B43AAA723A}"/>
    <pc:docChg chg="modSld">
      <pc:chgData name="Beschoren da Costa, Pedro" userId="a745e8ca-c2a2-41e9-b71e-f65d89e83603" providerId="ADAL" clId="{032EC98A-7FFA-482E-A1B8-53B43AAA723A}" dt="2022-06-13T08:04:57.260" v="2" actId="1076"/>
      <pc:docMkLst>
        <pc:docMk/>
      </pc:docMkLst>
      <pc:sldChg chg="modSp">
        <pc:chgData name="Beschoren da Costa, Pedro" userId="a745e8ca-c2a2-41e9-b71e-f65d89e83603" providerId="ADAL" clId="{032EC98A-7FFA-482E-A1B8-53B43AAA723A}" dt="2022-06-13T08:04:57.260" v="2" actId="1076"/>
        <pc:sldMkLst>
          <pc:docMk/>
          <pc:sldMk cId="4294834158" sldId="418"/>
        </pc:sldMkLst>
        <pc:picChg chg="mod">
          <ac:chgData name="Beschoren da Costa, Pedro" userId="a745e8ca-c2a2-41e9-b71e-f65d89e83603" providerId="ADAL" clId="{032EC98A-7FFA-482E-A1B8-53B43AAA723A}" dt="2022-06-13T08:04:57.260" v="2" actId="1076"/>
          <ac:picMkLst>
            <pc:docMk/>
            <pc:sldMk cId="4294834158" sldId="418"/>
            <ac:picMk id="5122" creationId="{00000000-0000-0000-0000-000000000000}"/>
          </ac:picMkLst>
        </pc:picChg>
      </pc:sldChg>
    </pc:docChg>
  </pc:docChgLst>
  <pc:docChgLst>
    <pc:chgData name="Aragon Gomez, Marcela" userId="6228d193-a3a6-4b12-b64d-eb0a627e23c0" providerId="ADAL" clId="{9E74D5D2-9433-4649-B51E-B66727F84C58}"/>
    <pc:docChg chg="modSld">
      <pc:chgData name="Aragon Gomez, Marcela" userId="6228d193-a3a6-4b12-b64d-eb0a627e23c0" providerId="ADAL" clId="{9E74D5D2-9433-4649-B51E-B66727F84C58}" dt="2022-05-31T09:49:59.607" v="2" actId="1076"/>
      <pc:docMkLst>
        <pc:docMk/>
      </pc:docMkLst>
      <pc:sldChg chg="modSp">
        <pc:chgData name="Aragon Gomez, Marcela" userId="6228d193-a3a6-4b12-b64d-eb0a627e23c0" providerId="ADAL" clId="{9E74D5D2-9433-4649-B51E-B66727F84C58}" dt="2022-05-31T09:49:59.607" v="2" actId="1076"/>
        <pc:sldMkLst>
          <pc:docMk/>
          <pc:sldMk cId="488236251" sldId="400"/>
        </pc:sldMkLst>
        <pc:picChg chg="mod">
          <ac:chgData name="Aragon Gomez, Marcela" userId="6228d193-a3a6-4b12-b64d-eb0a627e23c0" providerId="ADAL" clId="{9E74D5D2-9433-4649-B51E-B66727F84C58}" dt="2022-05-31T09:49:59.607" v="2" actId="1076"/>
          <ac:picMkLst>
            <pc:docMk/>
            <pc:sldMk cId="488236251" sldId="400"/>
            <ac:picMk id="47" creationId="{00000000-0000-0000-0000-000000000000}"/>
          </ac:picMkLst>
        </pc:picChg>
        <pc:picChg chg="mod">
          <ac:chgData name="Aragon Gomez, Marcela" userId="6228d193-a3a6-4b12-b64d-eb0a627e23c0" providerId="ADAL" clId="{9E74D5D2-9433-4649-B51E-B66727F84C58}" dt="2022-05-31T09:49:58.514" v="1" actId="1076"/>
          <ac:picMkLst>
            <pc:docMk/>
            <pc:sldMk cId="488236251" sldId="400"/>
            <ac:picMk id="49" creationId="{00000000-0000-0000-0000-000000000000}"/>
          </ac:picMkLst>
        </pc:picChg>
      </pc:sldChg>
      <pc:sldChg chg="modSp mod">
        <pc:chgData name="Aragon Gomez, Marcela" userId="6228d193-a3a6-4b12-b64d-eb0a627e23c0" providerId="ADAL" clId="{9E74D5D2-9433-4649-B51E-B66727F84C58}" dt="2022-05-25T12:18:37.056" v="0" actId="1076"/>
        <pc:sldMkLst>
          <pc:docMk/>
          <pc:sldMk cId="2411568145" sldId="421"/>
        </pc:sldMkLst>
        <pc:spChg chg="mod">
          <ac:chgData name="Aragon Gomez, Marcela" userId="6228d193-a3a6-4b12-b64d-eb0a627e23c0" providerId="ADAL" clId="{9E74D5D2-9433-4649-B51E-B66727F84C58}" dt="2022-05-25T12:18:37.056" v="0" actId="1076"/>
          <ac:spMkLst>
            <pc:docMk/>
            <pc:sldMk cId="2411568145" sldId="421"/>
            <ac:spMk id="43" creationId="{00000000-0000-0000-0000-000000000000}"/>
          </ac:spMkLst>
        </pc:spChg>
      </pc:sldChg>
    </pc:docChg>
  </pc:docChgLst>
  <pc:docChgLst>
    <pc:chgData name="Marcela" userId="6228d193-a3a6-4b12-b64d-eb0a627e23c0" providerId="ADAL" clId="{92F2A0A6-4801-4679-96DE-E16A8A3C085B}"/>
    <pc:docChg chg="undo custSel addSld delSld modSld sldOrd">
      <pc:chgData name="Marcela" userId="6228d193-a3a6-4b12-b64d-eb0a627e23c0" providerId="ADAL" clId="{92F2A0A6-4801-4679-96DE-E16A8A3C085B}" dt="2021-09-21T10:27:23.179" v="3958" actId="20577"/>
      <pc:docMkLst>
        <pc:docMk/>
      </pc:docMkLst>
      <pc:sldChg chg="new">
        <pc:chgData name="Marcela" userId="6228d193-a3a6-4b12-b64d-eb0a627e23c0" providerId="ADAL" clId="{92F2A0A6-4801-4679-96DE-E16A8A3C085B}" dt="2021-09-21T08:41:24.299" v="0" actId="680"/>
        <pc:sldMkLst>
          <pc:docMk/>
          <pc:sldMk cId="1929090862" sldId="256"/>
        </pc:sldMkLst>
      </pc:sldChg>
      <pc:sldChg chg="addSp delSp modSp new mod">
        <pc:chgData name="Marcela" userId="6228d193-a3a6-4b12-b64d-eb0a627e23c0" providerId="ADAL" clId="{92F2A0A6-4801-4679-96DE-E16A8A3C085B}" dt="2021-09-21T10:26:31.450" v="3889" actId="20577"/>
        <pc:sldMkLst>
          <pc:docMk/>
          <pc:sldMk cId="2438624740" sldId="257"/>
        </pc:sldMkLst>
        <pc:spChg chg="mod">
          <ac:chgData name="Marcela" userId="6228d193-a3a6-4b12-b64d-eb0a627e23c0" providerId="ADAL" clId="{92F2A0A6-4801-4679-96DE-E16A8A3C085B}" dt="2021-09-21T10:26:31.450" v="3889" actId="20577"/>
          <ac:spMkLst>
            <pc:docMk/>
            <pc:sldMk cId="2438624740" sldId="257"/>
            <ac:spMk id="2" creationId="{67102047-995E-429A-AD1E-3FFA7043F6E0}"/>
          </ac:spMkLst>
        </pc:spChg>
        <pc:spChg chg="add mod">
          <ac:chgData name="Marcela" userId="6228d193-a3a6-4b12-b64d-eb0a627e23c0" providerId="ADAL" clId="{92F2A0A6-4801-4679-96DE-E16A8A3C085B}" dt="2021-09-21T08:52:54" v="205" actId="1076"/>
          <ac:spMkLst>
            <pc:docMk/>
            <pc:sldMk cId="2438624740" sldId="257"/>
            <ac:spMk id="5" creationId="{A49B5929-5B2A-46A3-A7E3-2B7C23F70974}"/>
          </ac:spMkLst>
        </pc:spChg>
        <pc:spChg chg="add mod">
          <ac:chgData name="Marcela" userId="6228d193-a3a6-4b12-b64d-eb0a627e23c0" providerId="ADAL" clId="{92F2A0A6-4801-4679-96DE-E16A8A3C085B}" dt="2021-09-21T08:52:54" v="205" actId="1076"/>
          <ac:spMkLst>
            <pc:docMk/>
            <pc:sldMk cId="2438624740" sldId="257"/>
            <ac:spMk id="6" creationId="{D322A800-450C-4C74-A3AC-F7A5DC0EBCD6}"/>
          </ac:spMkLst>
        </pc:spChg>
        <pc:spChg chg="add mod">
          <ac:chgData name="Marcela" userId="6228d193-a3a6-4b12-b64d-eb0a627e23c0" providerId="ADAL" clId="{92F2A0A6-4801-4679-96DE-E16A8A3C085B}" dt="2021-09-21T09:03:44.072" v="273" actId="1076"/>
          <ac:spMkLst>
            <pc:docMk/>
            <pc:sldMk cId="2438624740" sldId="257"/>
            <ac:spMk id="7" creationId="{5B9B8F57-77D4-4642-BFDA-EE74B152FE32}"/>
          </ac:spMkLst>
        </pc:spChg>
        <pc:spChg chg="add del mod">
          <ac:chgData name="Marcela" userId="6228d193-a3a6-4b12-b64d-eb0a627e23c0" providerId="ADAL" clId="{92F2A0A6-4801-4679-96DE-E16A8A3C085B}" dt="2021-09-21T10:22:03.929" v="3728" actId="478"/>
          <ac:spMkLst>
            <pc:docMk/>
            <pc:sldMk cId="2438624740" sldId="257"/>
            <ac:spMk id="8" creationId="{ADA1499C-AB88-420B-91CD-AD416B22232F}"/>
          </ac:spMkLst>
        </pc:spChg>
        <pc:spChg chg="add mod">
          <ac:chgData name="Marcela" userId="6228d193-a3a6-4b12-b64d-eb0a627e23c0" providerId="ADAL" clId="{92F2A0A6-4801-4679-96DE-E16A8A3C085B}" dt="2021-09-21T10:22:30.595" v="3781" actId="1076"/>
          <ac:spMkLst>
            <pc:docMk/>
            <pc:sldMk cId="2438624740" sldId="257"/>
            <ac:spMk id="9" creationId="{627BE36F-B71E-4E3F-9D57-E65E66C7DB8D}"/>
          </ac:spMkLst>
        </pc:spChg>
        <pc:picChg chg="add mod">
          <ac:chgData name="Marcela" userId="6228d193-a3a6-4b12-b64d-eb0a627e23c0" providerId="ADAL" clId="{92F2A0A6-4801-4679-96DE-E16A8A3C085B}" dt="2021-09-21T08:52:54" v="205" actId="1076"/>
          <ac:picMkLst>
            <pc:docMk/>
            <pc:sldMk cId="2438624740" sldId="257"/>
            <ac:picMk id="3" creationId="{E6F1CF40-C292-4A7F-9C7A-4265BF19D551}"/>
          </ac:picMkLst>
        </pc:picChg>
        <pc:picChg chg="add mod">
          <ac:chgData name="Marcela" userId="6228d193-a3a6-4b12-b64d-eb0a627e23c0" providerId="ADAL" clId="{92F2A0A6-4801-4679-96DE-E16A8A3C085B}" dt="2021-09-21T08:52:54" v="205" actId="1076"/>
          <ac:picMkLst>
            <pc:docMk/>
            <pc:sldMk cId="2438624740" sldId="257"/>
            <ac:picMk id="4" creationId="{7223EC1D-6895-4C53-AE14-5FE9669BC544}"/>
          </ac:picMkLst>
        </pc:picChg>
      </pc:sldChg>
      <pc:sldChg chg="addSp delSp modSp new mod">
        <pc:chgData name="Marcela" userId="6228d193-a3a6-4b12-b64d-eb0a627e23c0" providerId="ADAL" clId="{92F2A0A6-4801-4679-96DE-E16A8A3C085B}" dt="2021-09-21T10:26:42.446" v="3908" actId="20577"/>
        <pc:sldMkLst>
          <pc:docMk/>
          <pc:sldMk cId="362745296" sldId="258"/>
        </pc:sldMkLst>
        <pc:spChg chg="del">
          <ac:chgData name="Marcela" userId="6228d193-a3a6-4b12-b64d-eb0a627e23c0" providerId="ADAL" clId="{92F2A0A6-4801-4679-96DE-E16A8A3C085B}" dt="2021-09-21T08:43:24.765" v="64" actId="478"/>
          <ac:spMkLst>
            <pc:docMk/>
            <pc:sldMk cId="362745296" sldId="258"/>
            <ac:spMk id="2" creationId="{A2A57344-A01F-4B7D-9096-01056B6945C9}"/>
          </ac:spMkLst>
        </pc:spChg>
        <pc:spChg chg="add mod">
          <ac:chgData name="Marcela" userId="6228d193-a3a6-4b12-b64d-eb0a627e23c0" providerId="ADAL" clId="{92F2A0A6-4801-4679-96DE-E16A8A3C085B}" dt="2021-09-21T10:26:42.446" v="3908" actId="20577"/>
          <ac:spMkLst>
            <pc:docMk/>
            <pc:sldMk cId="362745296" sldId="258"/>
            <ac:spMk id="3" creationId="{8874E614-7E28-44B2-8114-8C24A7167A94}"/>
          </ac:spMkLst>
        </pc:spChg>
        <pc:spChg chg="add mod">
          <ac:chgData name="Marcela" userId="6228d193-a3a6-4b12-b64d-eb0a627e23c0" providerId="ADAL" clId="{92F2A0A6-4801-4679-96DE-E16A8A3C085B}" dt="2021-09-21T10:25:43.827" v="3850" actId="207"/>
          <ac:spMkLst>
            <pc:docMk/>
            <pc:sldMk cId="362745296" sldId="258"/>
            <ac:spMk id="4" creationId="{2FD71DA3-3DCB-4E6D-A0DB-04518AF6B9AA}"/>
          </ac:spMkLst>
        </pc:spChg>
      </pc:sldChg>
      <pc:sldChg chg="add del">
        <pc:chgData name="Marcela" userId="6228d193-a3a6-4b12-b64d-eb0a627e23c0" providerId="ADAL" clId="{92F2A0A6-4801-4679-96DE-E16A8A3C085B}" dt="2021-09-21T08:44:29.263" v="82" actId="2696"/>
        <pc:sldMkLst>
          <pc:docMk/>
          <pc:sldMk cId="4131854872" sldId="330"/>
        </pc:sldMkLst>
      </pc:sldChg>
      <pc:sldChg chg="addSp delSp modSp add mod">
        <pc:chgData name="Marcela" userId="6228d193-a3a6-4b12-b64d-eb0a627e23c0" providerId="ADAL" clId="{92F2A0A6-4801-4679-96DE-E16A8A3C085B}" dt="2021-09-21T10:26:36.412" v="3899" actId="27636"/>
        <pc:sldMkLst>
          <pc:docMk/>
          <pc:sldMk cId="4242235013" sldId="331"/>
        </pc:sldMkLst>
        <pc:spChg chg="add mod">
          <ac:chgData name="Marcela" userId="6228d193-a3a6-4b12-b64d-eb0a627e23c0" providerId="ADAL" clId="{92F2A0A6-4801-4679-96DE-E16A8A3C085B}" dt="2021-09-21T10:26:36.412" v="3899" actId="27636"/>
          <ac:spMkLst>
            <pc:docMk/>
            <pc:sldMk cId="4242235013" sldId="331"/>
            <ac:spMk id="4" creationId="{24E69A13-359E-4B92-B1B0-6825425923E5}"/>
          </ac:spMkLst>
        </pc:spChg>
        <pc:spChg chg="add mod">
          <ac:chgData name="Marcela" userId="6228d193-a3a6-4b12-b64d-eb0a627e23c0" providerId="ADAL" clId="{92F2A0A6-4801-4679-96DE-E16A8A3C085B}" dt="2021-09-21T10:24:03.002" v="3811" actId="113"/>
          <ac:spMkLst>
            <pc:docMk/>
            <pc:sldMk cId="4242235013" sldId="331"/>
            <ac:spMk id="5" creationId="{C964114E-118E-4145-B32C-39350CB37FAC}"/>
          </ac:spMkLst>
        </pc:spChg>
        <pc:spChg chg="add del mod">
          <ac:chgData name="Marcela" userId="6228d193-a3a6-4b12-b64d-eb0a627e23c0" providerId="ADAL" clId="{92F2A0A6-4801-4679-96DE-E16A8A3C085B}" dt="2021-09-21T10:23:31.345" v="3782" actId="478"/>
          <ac:spMkLst>
            <pc:docMk/>
            <pc:sldMk cId="4242235013" sldId="331"/>
            <ac:spMk id="6" creationId="{53CC3AED-B129-4583-BCF8-385EB52B9017}"/>
          </ac:spMkLst>
        </pc:spChg>
        <pc:spChg chg="add mod">
          <ac:chgData name="Marcela" userId="6228d193-a3a6-4b12-b64d-eb0a627e23c0" providerId="ADAL" clId="{92F2A0A6-4801-4679-96DE-E16A8A3C085B}" dt="2021-09-21T10:23:37.043" v="3784" actId="1076"/>
          <ac:spMkLst>
            <pc:docMk/>
            <pc:sldMk cId="4242235013" sldId="331"/>
            <ac:spMk id="7" creationId="{EB956214-70D3-4134-A571-09570B48E90C}"/>
          </ac:spMkLst>
        </pc:spChg>
        <pc:picChg chg="mod">
          <ac:chgData name="Marcela" userId="6228d193-a3a6-4b12-b64d-eb0a627e23c0" providerId="ADAL" clId="{92F2A0A6-4801-4679-96DE-E16A8A3C085B}" dt="2021-09-21T08:44:53.836" v="87" actId="1076"/>
          <ac:picMkLst>
            <pc:docMk/>
            <pc:sldMk cId="4242235013" sldId="331"/>
            <ac:picMk id="3" creationId="{3C75C7CE-3187-4C14-91C7-9EFC6FBDADA7}"/>
          </ac:picMkLst>
        </pc:picChg>
      </pc:sldChg>
      <pc:sldChg chg="addSp delSp modSp new mod ord">
        <pc:chgData name="Marcela" userId="6228d193-a3a6-4b12-b64d-eb0a627e23c0" providerId="ADAL" clId="{92F2A0A6-4801-4679-96DE-E16A8A3C085B}" dt="2021-09-21T10:27:05.332" v="3931" actId="20577"/>
        <pc:sldMkLst>
          <pc:docMk/>
          <pc:sldMk cId="1974434682" sldId="332"/>
        </pc:sldMkLst>
        <pc:spChg chg="del">
          <ac:chgData name="Marcela" userId="6228d193-a3a6-4b12-b64d-eb0a627e23c0" providerId="ADAL" clId="{92F2A0A6-4801-4679-96DE-E16A8A3C085B}" dt="2021-09-21T09:03:32.979" v="269" actId="478"/>
          <ac:spMkLst>
            <pc:docMk/>
            <pc:sldMk cId="1974434682" sldId="332"/>
            <ac:spMk id="2" creationId="{5911C137-8EF4-4184-828A-47B3669BF3D3}"/>
          </ac:spMkLst>
        </pc:spChg>
        <pc:spChg chg="add mod">
          <ac:chgData name="Marcela" userId="6228d193-a3a6-4b12-b64d-eb0a627e23c0" providerId="ADAL" clId="{92F2A0A6-4801-4679-96DE-E16A8A3C085B}" dt="2021-09-21T10:27:05.332" v="3931" actId="20577"/>
          <ac:spMkLst>
            <pc:docMk/>
            <pc:sldMk cId="1974434682" sldId="332"/>
            <ac:spMk id="3" creationId="{A8AA598F-ED78-42EF-9440-291F93223E95}"/>
          </ac:spMkLst>
        </pc:spChg>
        <pc:spChg chg="add mod">
          <ac:chgData name="Marcela" userId="6228d193-a3a6-4b12-b64d-eb0a627e23c0" providerId="ADAL" clId="{92F2A0A6-4801-4679-96DE-E16A8A3C085B}" dt="2021-09-21T10:20:40.297" v="3685" actId="20577"/>
          <ac:spMkLst>
            <pc:docMk/>
            <pc:sldMk cId="1974434682" sldId="332"/>
            <ac:spMk id="4" creationId="{863B6029-945D-4BFF-83E9-92A2553A6C63}"/>
          </ac:spMkLst>
        </pc:spChg>
      </pc:sldChg>
      <pc:sldChg chg="delSp modSp add del mod">
        <pc:chgData name="Marcela" userId="6228d193-a3a6-4b12-b64d-eb0a627e23c0" providerId="ADAL" clId="{92F2A0A6-4801-4679-96DE-E16A8A3C085B}" dt="2021-09-21T08:44:48.983" v="86" actId="47"/>
        <pc:sldMkLst>
          <pc:docMk/>
          <pc:sldMk cId="3625596551" sldId="332"/>
        </pc:sldMkLst>
        <pc:picChg chg="del mod">
          <ac:chgData name="Marcela" userId="6228d193-a3a6-4b12-b64d-eb0a627e23c0" providerId="ADAL" clId="{92F2A0A6-4801-4679-96DE-E16A8A3C085B}" dt="2021-09-21T08:44:45.464" v="85" actId="478"/>
          <ac:picMkLst>
            <pc:docMk/>
            <pc:sldMk cId="3625596551" sldId="332"/>
            <ac:picMk id="3" creationId="{A12214F0-85CE-4FB8-98FB-3B53FD24FA7B}"/>
          </ac:picMkLst>
        </pc:picChg>
      </pc:sldChg>
      <pc:sldChg chg="addSp delSp modSp new mod">
        <pc:chgData name="Marcela" userId="6228d193-a3a6-4b12-b64d-eb0a627e23c0" providerId="ADAL" clId="{92F2A0A6-4801-4679-96DE-E16A8A3C085B}" dt="2021-09-21T10:26:25.536" v="3880" actId="20577"/>
        <pc:sldMkLst>
          <pc:docMk/>
          <pc:sldMk cId="520495350" sldId="333"/>
        </pc:sldMkLst>
        <pc:spChg chg="del">
          <ac:chgData name="Marcela" userId="6228d193-a3a6-4b12-b64d-eb0a627e23c0" providerId="ADAL" clId="{92F2A0A6-4801-4679-96DE-E16A8A3C085B}" dt="2021-09-21T09:25:25.978" v="2707" actId="478"/>
          <ac:spMkLst>
            <pc:docMk/>
            <pc:sldMk cId="520495350" sldId="333"/>
            <ac:spMk id="2" creationId="{54BC6282-BDD9-4C58-8302-1A151A9C87ED}"/>
          </ac:spMkLst>
        </pc:spChg>
        <pc:spChg chg="add del mod">
          <ac:chgData name="Marcela" userId="6228d193-a3a6-4b12-b64d-eb0a627e23c0" providerId="ADAL" clId="{92F2A0A6-4801-4679-96DE-E16A8A3C085B}" dt="2021-09-21T09:22:47.086" v="2552"/>
          <ac:spMkLst>
            <pc:docMk/>
            <pc:sldMk cId="520495350" sldId="333"/>
            <ac:spMk id="3" creationId="{8E0070F4-17BA-47D0-B79A-47228A416843}"/>
          </ac:spMkLst>
        </pc:spChg>
        <pc:spChg chg="add mod">
          <ac:chgData name="Marcela" userId="6228d193-a3a6-4b12-b64d-eb0a627e23c0" providerId="ADAL" clId="{92F2A0A6-4801-4679-96DE-E16A8A3C085B}" dt="2021-09-21T10:26:25.536" v="3880" actId="20577"/>
          <ac:spMkLst>
            <pc:docMk/>
            <pc:sldMk cId="520495350" sldId="333"/>
            <ac:spMk id="5" creationId="{1A57AEED-6941-4ED2-B4BC-8A8D47A5B073}"/>
          </ac:spMkLst>
        </pc:spChg>
        <pc:graphicFrameChg chg="add mod modGraphic">
          <ac:chgData name="Marcela" userId="6228d193-a3a6-4b12-b64d-eb0a627e23c0" providerId="ADAL" clId="{92F2A0A6-4801-4679-96DE-E16A8A3C085B}" dt="2021-09-21T10:21:52.208" v="3726" actId="20577"/>
          <ac:graphicFrameMkLst>
            <pc:docMk/>
            <pc:sldMk cId="520495350" sldId="333"/>
            <ac:graphicFrameMk id="4" creationId="{0D459DCA-A0B8-4FDE-B48F-B776C3C94364}"/>
          </ac:graphicFrameMkLst>
        </pc:graphicFrameChg>
      </pc:sldChg>
      <pc:sldChg chg="addSp delSp modSp new mod">
        <pc:chgData name="Marcela" userId="6228d193-a3a6-4b12-b64d-eb0a627e23c0" providerId="ADAL" clId="{92F2A0A6-4801-4679-96DE-E16A8A3C085B}" dt="2021-09-21T10:27:23.179" v="3958" actId="20577"/>
        <pc:sldMkLst>
          <pc:docMk/>
          <pc:sldMk cId="1363895095" sldId="334"/>
        </pc:sldMkLst>
        <pc:spChg chg="del mod">
          <ac:chgData name="Marcela" userId="6228d193-a3a6-4b12-b64d-eb0a627e23c0" providerId="ADAL" clId="{92F2A0A6-4801-4679-96DE-E16A8A3C085B}" dt="2021-09-21T10:27:11.199" v="3932" actId="478"/>
          <ac:spMkLst>
            <pc:docMk/>
            <pc:sldMk cId="1363895095" sldId="334"/>
            <ac:spMk id="2" creationId="{E2C7A13D-E2D0-4B93-95A8-6836790102D8}"/>
          </ac:spMkLst>
        </pc:spChg>
        <pc:spChg chg="add del mod">
          <ac:chgData name="Marcela" userId="6228d193-a3a6-4b12-b64d-eb0a627e23c0" providerId="ADAL" clId="{92F2A0A6-4801-4679-96DE-E16A8A3C085B}" dt="2021-09-21T10:27:13.855" v="3934" actId="478"/>
          <ac:spMkLst>
            <pc:docMk/>
            <pc:sldMk cId="1363895095" sldId="334"/>
            <ac:spMk id="4" creationId="{83217217-C7FD-484F-8BBC-B9A300B4AF4C}"/>
          </ac:spMkLst>
        </pc:spChg>
        <pc:spChg chg="add mod">
          <ac:chgData name="Marcela" userId="6228d193-a3a6-4b12-b64d-eb0a627e23c0" providerId="ADAL" clId="{92F2A0A6-4801-4679-96DE-E16A8A3C085B}" dt="2021-09-21T10:27:23.179" v="3958" actId="20577"/>
          <ac:spMkLst>
            <pc:docMk/>
            <pc:sldMk cId="1363895095" sldId="334"/>
            <ac:spMk id="5" creationId="{3D68B57A-D70A-4CD9-A7F2-62F37D7D70BE}"/>
          </ac:spMkLst>
        </pc:spChg>
      </pc:sldChg>
      <pc:sldChg chg="new">
        <pc:chgData name="Marcela" userId="6228d193-a3a6-4b12-b64d-eb0a627e23c0" providerId="ADAL" clId="{92F2A0A6-4801-4679-96DE-E16A8A3C085B}" dt="2021-09-21T10:25:58.561" v="3852" actId="680"/>
        <pc:sldMkLst>
          <pc:docMk/>
          <pc:sldMk cId="436280179" sldId="335"/>
        </pc:sldMkLst>
      </pc:sldChg>
      <pc:sldChg chg="new">
        <pc:chgData name="Marcela" userId="6228d193-a3a6-4b12-b64d-eb0a627e23c0" providerId="ADAL" clId="{92F2A0A6-4801-4679-96DE-E16A8A3C085B}" dt="2021-09-21T10:26:00.400" v="3853" actId="680"/>
        <pc:sldMkLst>
          <pc:docMk/>
          <pc:sldMk cId="2982933728"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14078-B5D2-4BF8-8D8D-C193EB0F6E68}"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0495-C2F1-4EF7-84A0-3BD12D30166B}" type="slidenum">
              <a:rPr lang="en-US" smtClean="0"/>
              <a:t>‹#›</a:t>
            </a:fld>
            <a:endParaRPr lang="en-US"/>
          </a:p>
        </p:txBody>
      </p:sp>
    </p:spTree>
    <p:extLst>
      <p:ext uri="{BB962C8B-B14F-4D97-AF65-F5344CB8AC3E}">
        <p14:creationId xmlns:p14="http://schemas.microsoft.com/office/powerpoint/2010/main" val="245976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err="1"/>
              <a:t>Maybe</a:t>
            </a:r>
            <a:r>
              <a:rPr lang="es-MX"/>
              <a:t> </a:t>
            </a:r>
            <a:r>
              <a:rPr lang="es-MX" err="1"/>
              <a:t>we</a:t>
            </a:r>
            <a:r>
              <a:rPr lang="es-MX"/>
              <a:t> </a:t>
            </a:r>
            <a:r>
              <a:rPr lang="es-MX" err="1"/>
              <a:t>could</a:t>
            </a:r>
            <a:r>
              <a:rPr lang="es-MX"/>
              <a:t> </a:t>
            </a:r>
            <a:r>
              <a:rPr lang="es-MX" err="1"/>
              <a:t>have</a:t>
            </a:r>
            <a:r>
              <a:rPr lang="es-MX"/>
              <a:t> 9 </a:t>
            </a:r>
            <a:r>
              <a:rPr lang="es-MX" err="1"/>
              <a:t>pots</a:t>
            </a:r>
            <a:r>
              <a:rPr lang="es-MX"/>
              <a:t>/</a:t>
            </a:r>
            <a:r>
              <a:rPr lang="es-MX" err="1"/>
              <a:t>species</a:t>
            </a:r>
            <a:r>
              <a:rPr lang="es-MX"/>
              <a:t> and use </a:t>
            </a:r>
            <a:r>
              <a:rPr lang="es-MX" err="1"/>
              <a:t>the</a:t>
            </a:r>
            <a:r>
              <a:rPr lang="es-MX"/>
              <a:t> extra 3 </a:t>
            </a:r>
            <a:r>
              <a:rPr lang="es-MX" err="1"/>
              <a:t>to</a:t>
            </a:r>
            <a:r>
              <a:rPr lang="es-MX"/>
              <a:t> </a:t>
            </a:r>
            <a:r>
              <a:rPr lang="es-MX" err="1"/>
              <a:t>practise</a:t>
            </a:r>
            <a:r>
              <a:rPr lang="es-MX"/>
              <a:t> </a:t>
            </a:r>
            <a:r>
              <a:rPr lang="es-MX" err="1"/>
              <a:t>applying</a:t>
            </a:r>
            <a:r>
              <a:rPr lang="es-MX"/>
              <a:t> </a:t>
            </a:r>
            <a:r>
              <a:rPr lang="es-MX" err="1"/>
              <a:t>MeJA</a:t>
            </a:r>
            <a:r>
              <a:rPr lang="es-MX"/>
              <a:t>? And </a:t>
            </a:r>
            <a:r>
              <a:rPr lang="es-MX" err="1"/>
              <a:t>check</a:t>
            </a:r>
            <a:r>
              <a:rPr lang="es-MX"/>
              <a:t> </a:t>
            </a:r>
            <a:r>
              <a:rPr lang="es-MX" err="1"/>
              <a:t>for</a:t>
            </a:r>
            <a:r>
              <a:rPr lang="es-MX"/>
              <a:t> </a:t>
            </a:r>
            <a:r>
              <a:rPr lang="es-MX" err="1"/>
              <a:t>phenotypic</a:t>
            </a:r>
            <a:r>
              <a:rPr lang="es-MX"/>
              <a:t> </a:t>
            </a:r>
            <a:r>
              <a:rPr lang="es-MX" err="1"/>
              <a:t>effects</a:t>
            </a:r>
            <a:r>
              <a:rPr lang="es-MX"/>
              <a:t>?</a:t>
            </a:r>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696C21-AA0C-4A4B-95B3-3C481EA86C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FF93E6-74BA-4AB8-9925-BE559864C0D3}" type="slidenum">
              <a:rPr lang="en-US" smtClean="0"/>
              <a:t>16</a:t>
            </a:fld>
            <a:endParaRPr lang="en-US"/>
          </a:p>
        </p:txBody>
      </p:sp>
    </p:spTree>
    <p:extLst>
      <p:ext uri="{BB962C8B-B14F-4D97-AF65-F5344CB8AC3E}">
        <p14:creationId xmlns:p14="http://schemas.microsoft.com/office/powerpoint/2010/main" val="291486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50495-C2F1-4EF7-84A0-3BD12D30166B}" type="slidenum">
              <a:rPr lang="en-US" smtClean="0"/>
              <a:t>69</a:t>
            </a:fld>
            <a:endParaRPr lang="en-US"/>
          </a:p>
        </p:txBody>
      </p:sp>
    </p:spTree>
    <p:extLst>
      <p:ext uri="{BB962C8B-B14F-4D97-AF65-F5344CB8AC3E}">
        <p14:creationId xmlns:p14="http://schemas.microsoft.com/office/powerpoint/2010/main" val="5107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Re-do with 1000 random networks and adding ‘seed’</a:t>
            </a:r>
            <a:endParaRPr lang="nl-NL" dirty="0"/>
          </a:p>
        </p:txBody>
      </p:sp>
      <p:sp>
        <p:nvSpPr>
          <p:cNvPr id="4" name="Slide Number Placeholder 3"/>
          <p:cNvSpPr>
            <a:spLocks noGrp="1"/>
          </p:cNvSpPr>
          <p:nvPr>
            <p:ph type="sldNum" sz="quarter" idx="5"/>
          </p:nvPr>
        </p:nvSpPr>
        <p:spPr/>
        <p:txBody>
          <a:bodyPr/>
          <a:lstStyle/>
          <a:p>
            <a:fld id="{EDD50495-C2F1-4EF7-84A0-3BD12D30166B}" type="slidenum">
              <a:rPr lang="en-US" smtClean="0"/>
              <a:t>92</a:t>
            </a:fld>
            <a:endParaRPr lang="en-US"/>
          </a:p>
        </p:txBody>
      </p:sp>
    </p:spTree>
    <p:extLst>
      <p:ext uri="{BB962C8B-B14F-4D97-AF65-F5344CB8AC3E}">
        <p14:creationId xmlns:p14="http://schemas.microsoft.com/office/powerpoint/2010/main" val="21382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80CA70-413D-40A7-AEB9-5A11373C7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9B112BD-94E2-4FC1-A864-C0A6C6CE9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85AB2A9-EB1A-4964-ABD6-E3A69C9D982F}"/>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F7421942-3603-49CA-81E7-C073D5BE2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CA0651E-F479-4931-AA34-3668CD122EA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63118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AAE4A5-B1D8-42A0-B15A-290EC622E4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6B00EB9-1066-4256-BD29-07163DC87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B387D92-6CB2-4C57-804A-5AB949CA6C74}"/>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D5DC53F8-303D-40C6-B826-9C4FFDF60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45797A1-88B1-4A4B-936D-5258054DBC6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80050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94B976A-0DBE-410E-A37D-BCC986112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24B2DDA-92C5-4261-8A87-341E1C8157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0C310A2-6989-472A-A33B-514FFA350DAF}"/>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B79BBA97-E7B7-43DB-8242-2ECDCD161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CAD2ADE-1DAC-4F0F-985D-1D51E4F69670}"/>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5818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A95EF-4FE5-4419-8026-F604108CC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9FDECCD-E986-4285-8969-B8D52D96A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A07A95C-194D-4D2E-A786-71362181455E}"/>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E2626F97-F70C-4FBE-B47F-A4B03D9A4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7955F87-CB42-4AF5-AB16-5A61B6408B9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403345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E09504-7455-4236-B43C-7DB6520B7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CDD85D17-BC20-4A1C-BF10-193DC087C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D3D30A1-9F79-4C6A-BAD0-994691E5D4EF}"/>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AFA8BE46-EB5D-45D7-A105-91734F2FD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45568F-2168-4BC6-A445-C184D25EC54B}"/>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353186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B4EEA4-432D-4F97-82FB-9C277C9DC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4038D35-26DB-4C5E-A00C-8CB03C718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2DFBD30-8562-44CD-BE1B-9AA10A4AFD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8267DD-C70C-491A-A163-CA55701AE502}"/>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6" name="Footer Placeholder 5">
            <a:extLst>
              <a:ext uri="{FF2B5EF4-FFF2-40B4-BE49-F238E27FC236}">
                <a16:creationId xmlns="" xmlns:a16="http://schemas.microsoft.com/office/drawing/2014/main" id="{910D268D-47F4-4302-B980-18E8E413C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3E3AF35-6394-49FA-AB15-25A2356EE9C4}"/>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3342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3D5792-E6A0-4E8B-94DE-38B9E2783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24AC98C-405A-4E38-9105-D8D81C42D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6FDCC8D-DEF5-478D-8A78-DC210D66ED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4EFBB48-BE42-476F-85AE-6074E863B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4BB2EB6-5120-4B41-B402-025892F1F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000D72D-6367-492F-9E5E-6389E9ACC378}"/>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8" name="Footer Placeholder 7">
            <a:extLst>
              <a:ext uri="{FF2B5EF4-FFF2-40B4-BE49-F238E27FC236}">
                <a16:creationId xmlns="" xmlns:a16="http://schemas.microsoft.com/office/drawing/2014/main" id="{A03480EA-354E-474A-8DA7-F6F79947F7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9200974-7A38-4141-A925-D4EB8CF0857C}"/>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40803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BFFAD-8CD5-48E8-8D07-8989C6E798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706590A-F02D-4043-9E39-6C635D7A62B9}"/>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4" name="Footer Placeholder 3">
            <a:extLst>
              <a:ext uri="{FF2B5EF4-FFF2-40B4-BE49-F238E27FC236}">
                <a16:creationId xmlns="" xmlns:a16="http://schemas.microsoft.com/office/drawing/2014/main" id="{AC6BD2D7-E838-47F9-9745-53176C10CA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FC3529A0-05E7-4242-8D82-4C71BABB92D1}"/>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446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5FF5166-D328-4C56-B0A5-78E449218A6E}"/>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3" name="Footer Placeholder 2">
            <a:extLst>
              <a:ext uri="{FF2B5EF4-FFF2-40B4-BE49-F238E27FC236}">
                <a16:creationId xmlns="" xmlns:a16="http://schemas.microsoft.com/office/drawing/2014/main" id="{CC2CD6EE-5FCA-4464-A401-B7B89A83CE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B6BDB1D-A1EE-4161-86BF-E5D5030455BD}"/>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26324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EBDFA8-0E7A-416C-BAE0-414C89BD8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5BFA15E2-56A5-4362-B8EC-3AB29A366C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8219AD4-E073-4D3E-808E-2AC3DC2F3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697F41D-E7BC-48B0-AE14-32B98DF4146D}"/>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6" name="Footer Placeholder 5">
            <a:extLst>
              <a:ext uri="{FF2B5EF4-FFF2-40B4-BE49-F238E27FC236}">
                <a16:creationId xmlns="" xmlns:a16="http://schemas.microsoft.com/office/drawing/2014/main" id="{DF15FE57-0F58-4A21-9C9C-5859D6679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04DC4A6-DA63-4FFE-9F8F-315D59D8AB9A}"/>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84210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70188-4DF4-4A42-B28B-08540143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3A81DAE-B27A-459C-A818-EC7F2917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1601F3C-4830-414A-B354-E3FA73D66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ABEB7F49-3EED-4BFC-8D53-74C184B017AE}"/>
              </a:ext>
            </a:extLst>
          </p:cNvPr>
          <p:cNvSpPr>
            <a:spLocks noGrp="1"/>
          </p:cNvSpPr>
          <p:nvPr>
            <p:ph type="dt" sz="half" idx="10"/>
          </p:nvPr>
        </p:nvSpPr>
        <p:spPr/>
        <p:txBody>
          <a:bodyPr/>
          <a:lstStyle/>
          <a:p>
            <a:fld id="{4CF935E5-C045-45A7-AAAC-CE990C4EF1B1}" type="datetimeFigureOut">
              <a:rPr lang="en-US" smtClean="0"/>
              <a:t>8/10/2022</a:t>
            </a:fld>
            <a:endParaRPr lang="en-US"/>
          </a:p>
        </p:txBody>
      </p:sp>
      <p:sp>
        <p:nvSpPr>
          <p:cNvPr id="6" name="Footer Placeholder 5">
            <a:extLst>
              <a:ext uri="{FF2B5EF4-FFF2-40B4-BE49-F238E27FC236}">
                <a16:creationId xmlns="" xmlns:a16="http://schemas.microsoft.com/office/drawing/2014/main" id="{33F295EB-D7F0-4A90-9E1B-D36118A3E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40544FC-CA92-4229-9094-3798CFF0B126}"/>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61018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6390F32-D42B-4971-BEDC-D5987A555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78370BA-9592-42A7-8E9B-9E6100152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68F697F-94EE-42FB-8504-B46852F8F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5E5-C045-45A7-AAAC-CE990C4EF1B1}" type="datetimeFigureOut">
              <a:rPr lang="en-US" smtClean="0"/>
              <a:t>8/10/2022</a:t>
            </a:fld>
            <a:endParaRPr lang="en-US"/>
          </a:p>
        </p:txBody>
      </p:sp>
      <p:sp>
        <p:nvSpPr>
          <p:cNvPr id="5" name="Footer Placeholder 4">
            <a:extLst>
              <a:ext uri="{FF2B5EF4-FFF2-40B4-BE49-F238E27FC236}">
                <a16:creationId xmlns="" xmlns:a16="http://schemas.microsoft.com/office/drawing/2014/main" id="{69BB83AD-8E7A-4AC8-B8C9-5B6F97432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4F82378-CD10-49AD-9FE5-8882538AA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D37B0-FD02-492B-809C-0AC93AABE78F}" type="slidenum">
              <a:rPr lang="en-US" smtClean="0"/>
              <a:t>‹#›</a:t>
            </a:fld>
            <a:endParaRPr lang="en-US"/>
          </a:p>
        </p:txBody>
      </p:sp>
    </p:spTree>
    <p:extLst>
      <p:ext uri="{BB962C8B-B14F-4D97-AF65-F5344CB8AC3E}">
        <p14:creationId xmlns:p14="http://schemas.microsoft.com/office/powerpoint/2010/main" val="4087246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2" Type="http://schemas.openxmlformats.org/officeDocument/2006/relationships/hyperlink" Target="https://wageningenur4.sharepoint.com/:x:/r/sites/MiCRop-WUR/Gedeelde%20documenten/Papers,%20citations%20and%20references/Literature_methodology.xlsx?d=w6e2546180eda41a8991a4d373a11d3bb&amp;csf=1&amp;web=1&amp;e=xpDCYx"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9.png"/></Relationships>
</file>

<file path=ppt/slides/_rels/slide62.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6.xml"/><Relationship Id="rId5" Type="http://schemas.openxmlformats.org/officeDocument/2006/relationships/image" Target="../media/image184.emf"/><Relationship Id="rId4" Type="http://schemas.openxmlformats.org/officeDocument/2006/relationships/image" Target="../media/image183.emf"/></Relationships>
</file>

<file path=ppt/slides/_rels/slide6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8.emf"/><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emf"/></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6.png"/><Relationship Id="rId4" Type="http://schemas.openxmlformats.org/officeDocument/2006/relationships/image" Target="../media/image195.png"/></Relationships>
</file>

<file path=ppt/slides/_rels/slide7.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34.png"/></Relationships>
</file>

<file path=ppt/slides/_rels/slide7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6.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96.png"/><Relationship Id="rId2"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215.png"/><Relationship Id="rId5" Type="http://schemas.openxmlformats.org/officeDocument/2006/relationships/image" Target="../media/image71.png"/><Relationship Id="rId10" Type="http://schemas.openxmlformats.org/officeDocument/2006/relationships/image" Target="../media/image214.png"/><Relationship Id="rId4" Type="http://schemas.openxmlformats.org/officeDocument/2006/relationships/image" Target="../media/image70.png"/><Relationship Id="rId9" Type="http://schemas.openxmlformats.org/officeDocument/2006/relationships/image" Target="../media/image213.png"/></Relationships>
</file>

<file path=ppt/slides/_rels/slide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6.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84.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5.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6.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86.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24.png"/><Relationship Id="rId2" Type="http://schemas.openxmlformats.org/officeDocument/2006/relationships/image" Target="../media/image231.png"/><Relationship Id="rId1" Type="http://schemas.openxmlformats.org/officeDocument/2006/relationships/slideLayout" Target="../slideLayouts/slideLayout6.xml"/><Relationship Id="rId6" Type="http://schemas.openxmlformats.org/officeDocument/2006/relationships/image" Target="../media/image223.png"/><Relationship Id="rId5" Type="http://schemas.openxmlformats.org/officeDocument/2006/relationships/image" Target="../media/image230.png"/><Relationship Id="rId4" Type="http://schemas.openxmlformats.org/officeDocument/2006/relationships/image" Target="../media/image229.png"/></Relationships>
</file>

<file path=ppt/slides/_rels/slide8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124.png"/><Relationship Id="rId7" Type="http://schemas.openxmlformats.org/officeDocument/2006/relationships/image" Target="../media/image237.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0.png"/><Relationship Id="rId7" Type="http://schemas.openxmlformats.org/officeDocument/2006/relationships/image" Target="../media/image35.png"/><Relationship Id="rId2" Type="http://schemas.openxmlformats.org/officeDocument/2006/relationships/image" Target="../media/image239.emf"/><Relationship Id="rId1" Type="http://schemas.openxmlformats.org/officeDocument/2006/relationships/slideLayout" Target="../slideLayouts/slideLayout6.xml"/><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s>
</file>

<file path=ppt/slides/_rels/slide8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6.xml"/><Relationship Id="rId5" Type="http://schemas.openxmlformats.org/officeDocument/2006/relationships/image" Target="../media/image248.png"/><Relationship Id="rId4" Type="http://schemas.openxmlformats.org/officeDocument/2006/relationships/image" Target="../media/image247.png"/></Relationships>
</file>

<file path=ppt/slides/_rels/slide9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6.xml"/><Relationship Id="rId5" Type="http://schemas.openxmlformats.org/officeDocument/2006/relationships/image" Target="../media/image253.png"/><Relationship Id="rId4" Type="http://schemas.openxmlformats.org/officeDocument/2006/relationships/image" Target="../media/image252.png"/></Relationships>
</file>

<file path=ppt/slides/_rels/slide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 Id="rId5" Type="http://schemas.openxmlformats.org/officeDocument/2006/relationships/image" Target="../media/image257.png"/><Relationship Id="rId4" Type="http://schemas.openxmlformats.org/officeDocument/2006/relationships/image" Target="../media/image256.png"/></Relationships>
</file>

<file path=ppt/slides/_rels/slide9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6.xml"/><Relationship Id="rId4" Type="http://schemas.openxmlformats.org/officeDocument/2006/relationships/image" Target="../media/image262.png"/></Relationships>
</file>

<file path=ppt/slides/_rels/slide9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6.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9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6.xml"/><Relationship Id="rId5" Type="http://schemas.openxmlformats.org/officeDocument/2006/relationships/image" Target="../media/image276.png"/><Relationship Id="rId4" Type="http://schemas.openxmlformats.org/officeDocument/2006/relationships/image" Target="../media/image2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6ADE95-B27C-4899-A896-7CC3B6183E97}"/>
              </a:ext>
            </a:extLst>
          </p:cNvPr>
          <p:cNvSpPr txBox="1">
            <a:spLocks/>
          </p:cNvSpPr>
          <p:nvPr/>
        </p:nvSpPr>
        <p:spPr>
          <a:xfrm>
            <a:off x="380078" y="2701209"/>
            <a:ext cx="10515600" cy="873740"/>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First of all, too many clicks!! </a:t>
            </a:r>
            <a:br>
              <a:rPr lang="en-US" sz="4000" b="1" dirty="0">
                <a:solidFill>
                  <a:srgbClr val="FF0000"/>
                </a:solidFill>
              </a:rPr>
            </a:br>
            <a:r>
              <a:rPr lang="en-US" sz="4000" b="1" dirty="0">
                <a:solidFill>
                  <a:srgbClr val="FF0000"/>
                </a:solidFill>
                <a:sym typeface="Wingdings" panose="05000000000000000000" pitchFamily="2" charset="2"/>
              </a:rPr>
              <a:t> agreed on a more straightforward pathway to find the files?</a:t>
            </a:r>
          </a:p>
          <a:p>
            <a:endParaRPr lang="en-US" sz="4000" b="1" dirty="0">
              <a:solidFill>
                <a:srgbClr val="FF0000"/>
              </a:solidFill>
              <a:sym typeface="Wingdings" panose="05000000000000000000" pitchFamily="2" charset="2"/>
            </a:endParaRPr>
          </a:p>
          <a:p>
            <a:r>
              <a:rPr lang="en-US" sz="4000" b="1" dirty="0">
                <a:solidFill>
                  <a:srgbClr val="FF0000"/>
                </a:solidFill>
                <a:sym typeface="Wingdings" panose="05000000000000000000" pitchFamily="2" charset="2"/>
              </a:rPr>
              <a:t>Main one </a:t>
            </a:r>
            <a:endParaRPr lang="en-US" sz="4000" b="1" dirty="0">
              <a:solidFill>
                <a:srgbClr val="FF0000"/>
              </a:solidFill>
            </a:endParaRPr>
          </a:p>
        </p:txBody>
      </p:sp>
    </p:spTree>
    <p:extLst>
      <p:ext uri="{BB962C8B-B14F-4D97-AF65-F5344CB8AC3E}">
        <p14:creationId xmlns:p14="http://schemas.microsoft.com/office/powerpoint/2010/main" val="29191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8874E614-7E28-44B2-8114-8C24A7167A94}"/>
              </a:ext>
            </a:extLst>
          </p:cNvPr>
          <p:cNvSpPr>
            <a:spLocks noGrp="1"/>
          </p:cNvSpPr>
          <p:nvPr>
            <p:ph type="title"/>
          </p:nvPr>
        </p:nvSpPr>
        <p:spPr>
          <a:xfrm>
            <a:off x="351503" y="291384"/>
            <a:ext cx="10515600" cy="873740"/>
          </a:xfrm>
        </p:spPr>
        <p:txBody>
          <a:bodyPr>
            <a:normAutofit/>
          </a:bodyPr>
          <a:lstStyle/>
          <a:p>
            <a:r>
              <a:rPr lang="en-US" sz="4000" b="1" dirty="0"/>
              <a:t>MeJA screening– Biomass  </a:t>
            </a:r>
          </a:p>
        </p:txBody>
      </p:sp>
      <p:sp>
        <p:nvSpPr>
          <p:cNvPr id="4" name="Title 1">
            <a:extLst>
              <a:ext uri="{FF2B5EF4-FFF2-40B4-BE49-F238E27FC236}">
                <a16:creationId xmlns="" xmlns:a16="http://schemas.microsoft.com/office/drawing/2014/main" id="{2FD71DA3-3DCB-4E6D-A0DB-04518AF6B9AA}"/>
              </a:ext>
            </a:extLst>
          </p:cNvPr>
          <p:cNvSpPr txBox="1">
            <a:spLocks/>
          </p:cNvSpPr>
          <p:nvPr/>
        </p:nvSpPr>
        <p:spPr>
          <a:xfrm>
            <a:off x="351503" y="143175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rPr>
              <a:t>Plots from Pedro (couldn’t find them) + scripts</a:t>
            </a:r>
          </a:p>
        </p:txBody>
      </p:sp>
      <p:sp>
        <p:nvSpPr>
          <p:cNvPr id="5" name="TextBox 4">
            <a:extLst>
              <a:ext uri="{FF2B5EF4-FFF2-40B4-BE49-F238E27FC236}">
                <a16:creationId xmlns="" xmlns:a16="http://schemas.microsoft.com/office/drawing/2014/main" id="{6BF81B77-7EDB-4D10-BE15-64F24014F1F9}"/>
              </a:ext>
            </a:extLst>
          </p:cNvPr>
          <p:cNvSpPr txBox="1"/>
          <p:nvPr/>
        </p:nvSpPr>
        <p:spPr>
          <a:xfrm>
            <a:off x="9322676" y="5956010"/>
            <a:ext cx="2588529" cy="646331"/>
          </a:xfrm>
          <a:prstGeom prst="rect">
            <a:avLst/>
          </a:prstGeom>
          <a:noFill/>
        </p:spPr>
        <p:txBody>
          <a:bodyPr wrap="none" rtlCol="0">
            <a:spAutoFit/>
          </a:bodyPr>
          <a:lstStyle/>
          <a:p>
            <a:r>
              <a:rPr lang="en-US" dirty="0">
                <a:hlinkClick r:id="rId2"/>
              </a:rPr>
              <a:t>Raw Data: rounds 1 and 2</a:t>
            </a:r>
            <a:br>
              <a:rPr lang="en-US" dirty="0">
                <a:hlinkClick r:id="rId2"/>
              </a:rPr>
            </a:br>
            <a:r>
              <a:rPr lang="en-US" dirty="0" err="1"/>
              <a:t>Biomass_raw</a:t>
            </a:r>
            <a:r>
              <a:rPr lang="en-US" dirty="0"/>
              <a:t> tab</a:t>
            </a:r>
          </a:p>
        </p:txBody>
      </p:sp>
    </p:spTree>
    <p:extLst>
      <p:ext uri="{BB962C8B-B14F-4D97-AF65-F5344CB8AC3E}">
        <p14:creationId xmlns:p14="http://schemas.microsoft.com/office/powerpoint/2010/main" val="362745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think that </a:t>
            </a:r>
            <a:r>
              <a:rPr lang="en-US" dirty="0" err="1" smtClean="0"/>
              <a:t>MeJA</a:t>
            </a:r>
            <a:r>
              <a:rPr lang="en-US" dirty="0" smtClean="0"/>
              <a:t> 0.1 is increasing diversity of </a:t>
            </a:r>
            <a:r>
              <a:rPr lang="en-US" dirty="0" err="1" smtClean="0"/>
              <a:t>comamonadaceae</a:t>
            </a:r>
            <a:endParaRPr lang="en-US" dirty="0"/>
          </a:p>
        </p:txBody>
      </p:sp>
      <p:sp>
        <p:nvSpPr>
          <p:cNvPr id="3" name="TextBox 2"/>
          <p:cNvSpPr txBox="1"/>
          <p:nvPr/>
        </p:nvSpPr>
        <p:spPr>
          <a:xfrm>
            <a:off x="247650" y="4400550"/>
            <a:ext cx="3643690" cy="369332"/>
          </a:xfrm>
          <a:prstGeom prst="rect">
            <a:avLst/>
          </a:prstGeom>
          <a:noFill/>
        </p:spPr>
        <p:txBody>
          <a:bodyPr wrap="none" rtlCol="0">
            <a:spAutoFit/>
          </a:bodyPr>
          <a:lstStyle/>
          <a:p>
            <a:r>
              <a:rPr lang="en-US" dirty="0" smtClean="0"/>
              <a:t>OBS: </a:t>
            </a:r>
            <a:r>
              <a:rPr lang="en-US" dirty="0" err="1" smtClean="0"/>
              <a:t>comamonadaceae</a:t>
            </a:r>
            <a:r>
              <a:rPr lang="en-US" dirty="0" smtClean="0"/>
              <a:t> in family </a:t>
            </a:r>
            <a:r>
              <a:rPr lang="en-US" dirty="0" err="1" smtClean="0"/>
              <a:t>exp</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1704752"/>
            <a:ext cx="6800850" cy="488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156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(1)</a:t>
            </a:r>
          </a:p>
        </p:txBody>
      </p:sp>
      <p:sp>
        <p:nvSpPr>
          <p:cNvPr id="3" name="TextBox 2">
            <a:extLst>
              <a:ext uri="{FF2B5EF4-FFF2-40B4-BE49-F238E27FC236}">
                <a16:creationId xmlns="" xmlns:a16="http://schemas.microsoft.com/office/drawing/2014/main" id="{427B878C-7D89-4CD9-85BE-A1EA73E48B79}"/>
              </a:ext>
            </a:extLst>
          </p:cNvPr>
          <p:cNvSpPr txBox="1"/>
          <p:nvPr/>
        </p:nvSpPr>
        <p:spPr>
          <a:xfrm>
            <a:off x="351503" y="1165124"/>
            <a:ext cx="11585939" cy="5078313"/>
          </a:xfrm>
          <a:prstGeom prst="rect">
            <a:avLst/>
          </a:prstGeom>
          <a:noFill/>
        </p:spPr>
        <p:txBody>
          <a:bodyPr wrap="square" rtlCol="0">
            <a:spAutoFit/>
          </a:bodyPr>
          <a:lstStyle/>
          <a:p>
            <a:r>
              <a:rPr lang="en-US" dirty="0"/>
              <a:t>We wanted to find the right concentration of MeJA that causes stress and in return induce changes in the root microbiome. For this we measured both JA-dependent gene expression and sequenced root microbiome (endosphere and rhizoplane). We chose our 2 model species </a:t>
            </a:r>
            <a:r>
              <a:rPr lang="en-US" i="1" dirty="0"/>
              <a:t>Arabidopsis thaliana </a:t>
            </a:r>
            <a:r>
              <a:rPr lang="en-US" dirty="0"/>
              <a:t>and </a:t>
            </a:r>
            <a:r>
              <a:rPr lang="en-US" i="1" dirty="0"/>
              <a:t>Brassica oleracea</a:t>
            </a:r>
            <a:r>
              <a:rPr lang="en-US" dirty="0"/>
              <a:t> Riviera as representatives for lineage I and lineage II, respectively. A brief </a:t>
            </a:r>
            <a:r>
              <a:rPr lang="en-US" dirty="0">
                <a:hlinkClick r:id="rId2"/>
              </a:rPr>
              <a:t>literature review </a:t>
            </a:r>
            <a:r>
              <a:rPr lang="en-US" dirty="0"/>
              <a:t>was done to check MeJA concentrations and taking this, and the Berendsen </a:t>
            </a:r>
            <a:r>
              <a:rPr lang="en-US" i="1" dirty="0"/>
              <a:t>et al </a:t>
            </a:r>
            <a:r>
              <a:rPr lang="en-US" dirty="0"/>
              <a:t>(2018) paper as reference, it was decided to test 0.1mM and 1mM. The lower concentration was used in the Berendsen paper and 1mM was the uppermost limit if we still wanted to mimic an ecologically-relevant situation of insect herbivory (Marcel Dicke and Rita Gols, personal communication + still found in other papers). Negative controls consisted of dipping plants in 0.015%  Silwet only, and positive controls consisted of 10 ul of </a:t>
            </a:r>
            <a:r>
              <a:rPr lang="en-US" i="1" dirty="0"/>
              <a:t>Pieris </a:t>
            </a:r>
            <a:r>
              <a:rPr lang="en-US" i="1" dirty="0" err="1"/>
              <a:t>brassicae</a:t>
            </a:r>
            <a:r>
              <a:rPr lang="en-US" i="1" dirty="0"/>
              <a:t> </a:t>
            </a:r>
            <a:r>
              <a:rPr lang="en-US" dirty="0"/>
              <a:t>caterpillar (L4-L5 instar) oral secretion (OS) applied on freshly-wounded plants using a pattern wheel (methodology recommended by Eric Poelman + literature review in next slide). Plants treated with caterpillar OS were dipped in the Silwet only solution first and left to dry before the wounding + OS application took place. For each combination of plant species (2) and treatment (4), six replicates were used consisting of an individual plant in a 1L pot. </a:t>
            </a:r>
          </a:p>
          <a:p>
            <a:endParaRPr lang="en-US" dirty="0"/>
          </a:p>
          <a:p>
            <a:r>
              <a:rPr lang="en-US" i="1" dirty="0"/>
              <a:t>**Brassica oleracea </a:t>
            </a:r>
            <a:r>
              <a:rPr lang="en-US" dirty="0"/>
              <a:t>and </a:t>
            </a:r>
            <a:r>
              <a:rPr lang="en-US" i="1" dirty="0"/>
              <a:t>Arabidopsis thaliana </a:t>
            </a:r>
            <a:r>
              <a:rPr lang="en-US" dirty="0"/>
              <a:t>were sown at the same time, phenology at this point was not yet characterized for any of the species, therefore we waited until </a:t>
            </a:r>
            <a:r>
              <a:rPr lang="en-US" i="1" dirty="0"/>
              <a:t>B. </a:t>
            </a:r>
            <a:r>
              <a:rPr lang="en-US" i="1" dirty="0" err="1"/>
              <a:t>oleraceae</a:t>
            </a:r>
            <a:r>
              <a:rPr lang="en-US" dirty="0"/>
              <a:t> had 3 true leaves to start the first dipping (21 days after sowing), meaning with this that Arabidopsis was in an advanced true-leaf stage (7-8 true leaves)**</a:t>
            </a:r>
          </a:p>
          <a:p>
            <a:endParaRPr lang="en-US" dirty="0"/>
          </a:p>
          <a:p>
            <a:endParaRPr lang="en-US" dirty="0"/>
          </a:p>
        </p:txBody>
      </p:sp>
      <p:sp>
        <p:nvSpPr>
          <p:cNvPr id="4" name="TextBox 3">
            <a:extLst>
              <a:ext uri="{FF2B5EF4-FFF2-40B4-BE49-F238E27FC236}">
                <a16:creationId xmlns="" xmlns:a16="http://schemas.microsoft.com/office/drawing/2014/main"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3"/>
              </a:rPr>
              <a:t>Original research outline</a:t>
            </a:r>
            <a:endParaRPr lang="en-US" dirty="0"/>
          </a:p>
          <a:p>
            <a:r>
              <a:rPr lang="en-US" dirty="0" err="1"/>
              <a:t>MeJA_Research</a:t>
            </a:r>
            <a:r>
              <a:rPr lang="en-US" dirty="0"/>
              <a:t> outline</a:t>
            </a:r>
          </a:p>
        </p:txBody>
      </p:sp>
    </p:spTree>
    <p:extLst>
      <p:ext uri="{BB962C8B-B14F-4D97-AF65-F5344CB8AC3E}">
        <p14:creationId xmlns:p14="http://schemas.microsoft.com/office/powerpoint/2010/main" val="136389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5E26B9AF-4F83-49BC-9C1E-CD52FC689EBB}"/>
              </a:ext>
            </a:extLst>
          </p:cNvPr>
          <p:cNvGraphicFramePr>
            <a:graphicFrameLocks noGrp="1"/>
          </p:cNvGraphicFramePr>
          <p:nvPr>
            <p:extLst>
              <p:ext uri="{D42A27DB-BD31-4B8C-83A1-F6EECF244321}">
                <p14:modId xmlns:p14="http://schemas.microsoft.com/office/powerpoint/2010/main" val="572791448"/>
              </p:ext>
            </p:extLst>
          </p:nvPr>
        </p:nvGraphicFramePr>
        <p:xfrm>
          <a:off x="1242090" y="1837814"/>
          <a:ext cx="8734425" cy="2896621"/>
        </p:xfrm>
        <a:graphic>
          <a:graphicData uri="http://schemas.openxmlformats.org/drawingml/2006/table">
            <a:tbl>
              <a:tblPr firstRow="1" firstCol="1" bandRow="1"/>
              <a:tblGrid>
                <a:gridCol w="3371963">
                  <a:extLst>
                    <a:ext uri="{9D8B030D-6E8A-4147-A177-3AD203B41FA5}">
                      <a16:colId xmlns="" xmlns:a16="http://schemas.microsoft.com/office/drawing/2014/main" val="1361312099"/>
                    </a:ext>
                  </a:extLst>
                </a:gridCol>
                <a:gridCol w="1945935">
                  <a:extLst>
                    <a:ext uri="{9D8B030D-6E8A-4147-A177-3AD203B41FA5}">
                      <a16:colId xmlns="" xmlns:a16="http://schemas.microsoft.com/office/drawing/2014/main" val="1069947847"/>
                    </a:ext>
                  </a:extLst>
                </a:gridCol>
                <a:gridCol w="1277484">
                  <a:extLst>
                    <a:ext uri="{9D8B030D-6E8A-4147-A177-3AD203B41FA5}">
                      <a16:colId xmlns="" xmlns:a16="http://schemas.microsoft.com/office/drawing/2014/main" val="2662999519"/>
                    </a:ext>
                  </a:extLst>
                </a:gridCol>
                <a:gridCol w="965540">
                  <a:extLst>
                    <a:ext uri="{9D8B030D-6E8A-4147-A177-3AD203B41FA5}">
                      <a16:colId xmlns="" xmlns:a16="http://schemas.microsoft.com/office/drawing/2014/main" val="1648958874"/>
                    </a:ext>
                  </a:extLst>
                </a:gridCol>
                <a:gridCol w="1173503">
                  <a:extLst>
                    <a:ext uri="{9D8B030D-6E8A-4147-A177-3AD203B41FA5}">
                      <a16:colId xmlns="" xmlns:a16="http://schemas.microsoft.com/office/drawing/2014/main" val="3426496699"/>
                    </a:ext>
                  </a:extLst>
                </a:gridCol>
              </a:tblGrid>
              <a:tr h="222817">
                <a:tc>
                  <a:txBody>
                    <a:bodyPr/>
                    <a:lstStyle/>
                    <a:p>
                      <a:pPr marL="0" marR="0">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rPr>
                        <a:t>Reference</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Mechanical damage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a:solidFill>
                            <a:srgbClr val="FFFFFF"/>
                          </a:solidFill>
                          <a:effectLst/>
                          <a:latin typeface="Calibri" panose="020F0502020204030204" pitchFamily="34" charset="0"/>
                          <a:ea typeface="Calibri" panose="020F0502020204030204" pitchFamily="34" charset="0"/>
                        </a:rPr>
                        <a:t>pureOS/plant(ul)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OSx1time(ul)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OSx4times(ul)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 xmlns:a16="http://schemas.microsoft.com/office/drawing/2014/main" val="1711849941"/>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Poelman,2011.PNAS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Needle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180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720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071413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Poelman,2012.PlosBiology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1500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6376038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Halitschke,2000.Oecologia</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07865484"/>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Gouinguené,2001.Chemoecology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Scratching with razorblade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604979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Petzold,2009.EcologicalEntomology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Syringe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960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9337495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Menzel,2014.JofChemicalEcology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276669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Chuang,2014.MolecularPlant-MicrobeInteractions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tool/paper punch</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5249178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deLange,2020.JofChemicalEcology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8579189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Lortzing,2017.MolecularEcologyResources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393718798"/>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Sobhy,2017.JofChemicalEcology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6561186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Consales,2011.JofExperimentalBotany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tool/cork borer</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7765462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Schafer,2011.PlantPhysiology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Pattern wheel</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960</a:t>
                      </a:r>
                      <a:endParaRPr lang="en-US" sz="1200" dirty="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98098022"/>
                  </a:ext>
                </a:extLst>
              </a:tr>
            </a:tbl>
          </a:graphicData>
        </a:graphic>
      </p:graphicFrame>
      <p:sp>
        <p:nvSpPr>
          <p:cNvPr id="4" name="Title 1">
            <a:extLst>
              <a:ext uri="{FF2B5EF4-FFF2-40B4-BE49-F238E27FC236}">
                <a16:creationId xmlns="" xmlns:a16="http://schemas.microsoft.com/office/drawing/2014/main" id="{E88EBA80-48B8-451F-94B0-0E3F1EC799E7}"/>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Literature review for caterpillar OS</a:t>
            </a:r>
          </a:p>
        </p:txBody>
      </p:sp>
    </p:spTree>
    <p:extLst>
      <p:ext uri="{BB962C8B-B14F-4D97-AF65-F5344CB8AC3E}">
        <p14:creationId xmlns:p14="http://schemas.microsoft.com/office/powerpoint/2010/main" val="129723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(2)</a:t>
            </a:r>
          </a:p>
        </p:txBody>
      </p:sp>
      <p:sp>
        <p:nvSpPr>
          <p:cNvPr id="3" name="TextBox 2">
            <a:extLst>
              <a:ext uri="{FF2B5EF4-FFF2-40B4-BE49-F238E27FC236}">
                <a16:creationId xmlns="" xmlns:a16="http://schemas.microsoft.com/office/drawing/2014/main" id="{427B878C-7D89-4CD9-85BE-A1EA73E48B79}"/>
              </a:ext>
            </a:extLst>
          </p:cNvPr>
          <p:cNvSpPr txBox="1"/>
          <p:nvPr/>
        </p:nvSpPr>
        <p:spPr>
          <a:xfrm>
            <a:off x="351503" y="1165124"/>
            <a:ext cx="11585939"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 xmlns:a16="http://schemas.microsoft.com/office/drawing/2014/main"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2"/>
              </a:rPr>
              <a:t>Original research outline</a:t>
            </a:r>
            <a:endParaRPr lang="en-US" dirty="0"/>
          </a:p>
          <a:p>
            <a:r>
              <a:rPr lang="en-US" dirty="0" err="1"/>
              <a:t>MeJA_Research</a:t>
            </a:r>
            <a:r>
              <a:rPr lang="en-US" dirty="0"/>
              <a:t> outline</a:t>
            </a:r>
          </a:p>
        </p:txBody>
      </p:sp>
      <p:sp>
        <p:nvSpPr>
          <p:cNvPr id="6" name="TextBox 5">
            <a:extLst>
              <a:ext uri="{FF2B5EF4-FFF2-40B4-BE49-F238E27FC236}">
                <a16:creationId xmlns="" xmlns:a16="http://schemas.microsoft.com/office/drawing/2014/main" id="{F0F69D85-3D63-4FE7-93FD-1B96E84DB054}"/>
              </a:ext>
            </a:extLst>
          </p:cNvPr>
          <p:cNvSpPr txBox="1"/>
          <p:nvPr/>
        </p:nvSpPr>
        <p:spPr>
          <a:xfrm>
            <a:off x="351503" y="1165124"/>
            <a:ext cx="11585939" cy="3416320"/>
          </a:xfrm>
          <a:prstGeom prst="rect">
            <a:avLst/>
          </a:prstGeom>
          <a:noFill/>
        </p:spPr>
        <p:txBody>
          <a:bodyPr wrap="square" rtlCol="0">
            <a:spAutoFit/>
          </a:bodyPr>
          <a:lstStyle/>
          <a:p>
            <a:r>
              <a:rPr lang="en-US" dirty="0"/>
              <a:t>The first dipping was done 21 days after sowing and continued every 4 days for 4 times, following Berendsen </a:t>
            </a:r>
            <a:r>
              <a:rPr lang="en-US" i="1" dirty="0"/>
              <a:t>et al </a:t>
            </a:r>
            <a:r>
              <a:rPr lang="en-US" dirty="0"/>
              <a:t>(2018) methodology. Between </a:t>
            </a:r>
            <a:r>
              <a:rPr lang="en-US" dirty="0">
                <a:solidFill>
                  <a:srgbClr val="FF0000"/>
                </a:solidFill>
              </a:rPr>
              <a:t>3 and 6 hours (?) </a:t>
            </a:r>
            <a:r>
              <a:rPr lang="en-US" dirty="0"/>
              <a:t>after the last (4</a:t>
            </a:r>
            <a:r>
              <a:rPr lang="en-US" baseline="30000" dirty="0"/>
              <a:t>th</a:t>
            </a:r>
            <a:r>
              <a:rPr lang="en-US" dirty="0"/>
              <a:t>) dipping, leaf material was collected and immediately frozen in liquid nitrogen for qPCR analysis. For </a:t>
            </a:r>
            <a:r>
              <a:rPr lang="en-US" i="1" dirty="0"/>
              <a:t>B. oleracea </a:t>
            </a:r>
            <a:r>
              <a:rPr lang="en-US" dirty="0"/>
              <a:t>plants 4 leaf discs were taken and 2 full leaves for </a:t>
            </a:r>
            <a:r>
              <a:rPr lang="en-US" i="1" dirty="0"/>
              <a:t>A. thaliana </a:t>
            </a:r>
            <a:r>
              <a:rPr lang="en-US" dirty="0"/>
              <a:t>(not possible to get full leaf-discs from small Arabidopsis leaves). All plants were harvested 2 days after the last dipping (35 das). For this, aboveground tissue was removed, and different traits were measured according to the species (see slide measured traits), roots were dry-harvested following XX protocol (</a:t>
            </a:r>
            <a:r>
              <a:rPr lang="en-US" dirty="0">
                <a:solidFill>
                  <a:srgbClr val="FF0000"/>
                </a:solidFill>
              </a:rPr>
              <a:t>nature paper?</a:t>
            </a:r>
            <a:r>
              <a:rPr lang="en-US" dirty="0"/>
              <a:t>).</a:t>
            </a:r>
          </a:p>
          <a:p>
            <a:endParaRPr lang="en-US" dirty="0"/>
          </a:p>
          <a:p>
            <a:r>
              <a:rPr lang="en-US" dirty="0">
                <a:solidFill>
                  <a:srgbClr val="FF0000"/>
                </a:solidFill>
              </a:rPr>
              <a:t>-rhizoplane and endosphere sampling</a:t>
            </a:r>
          </a:p>
          <a:p>
            <a:r>
              <a:rPr lang="en-US" dirty="0">
                <a:solidFill>
                  <a:srgbClr val="FF0000"/>
                </a:solidFill>
              </a:rPr>
              <a:t>-</a:t>
            </a:r>
            <a:r>
              <a:rPr lang="en-US" dirty="0" err="1">
                <a:solidFill>
                  <a:srgbClr val="FF0000"/>
                </a:solidFill>
              </a:rPr>
              <a:t>dna</a:t>
            </a:r>
            <a:r>
              <a:rPr lang="en-US" dirty="0">
                <a:solidFill>
                  <a:srgbClr val="FF0000"/>
                </a:solidFill>
              </a:rPr>
              <a:t> extraction</a:t>
            </a:r>
          </a:p>
          <a:p>
            <a:r>
              <a:rPr lang="en-US" dirty="0">
                <a:solidFill>
                  <a:srgbClr val="FF0000"/>
                </a:solidFill>
              </a:rPr>
              <a:t>-sequencing</a:t>
            </a:r>
          </a:p>
          <a:p>
            <a:r>
              <a:rPr lang="en-US" dirty="0">
                <a:solidFill>
                  <a:srgbClr val="FF0000"/>
                </a:solidFill>
              </a:rPr>
              <a:t>-data analysis  </a:t>
            </a:r>
          </a:p>
          <a:p>
            <a:endParaRPr lang="en-US" dirty="0"/>
          </a:p>
        </p:txBody>
      </p:sp>
    </p:spTree>
    <p:extLst>
      <p:ext uri="{BB962C8B-B14F-4D97-AF65-F5344CB8AC3E}">
        <p14:creationId xmlns:p14="http://schemas.microsoft.com/office/powerpoint/2010/main" val="376246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AAB8AD7-B4E6-48DE-A88F-1723B2D3EF65}"/>
              </a:ext>
            </a:extLst>
          </p:cNvPr>
          <p:cNvSpPr/>
          <p:nvPr/>
        </p:nvSpPr>
        <p:spPr>
          <a:xfrm>
            <a:off x="175893" y="173588"/>
            <a:ext cx="42241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Visual Summary</a:t>
            </a:r>
          </a:p>
        </p:txBody>
      </p:sp>
      <p:pic>
        <p:nvPicPr>
          <p:cNvPr id="3" name="Picture 2" descr="A picture containing plant, small, sitting, vase&#10;&#10;Description automatically generated">
            <a:extLst>
              <a:ext uri="{FF2B5EF4-FFF2-40B4-BE49-F238E27FC236}">
                <a16:creationId xmlns="" xmlns:a16="http://schemas.microsoft.com/office/drawing/2014/main" id="{9507A8FA-F59A-43AD-BA97-C51E666C1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5328" y="620929"/>
            <a:ext cx="438403" cy="856272"/>
          </a:xfrm>
          <a:prstGeom prst="rect">
            <a:avLst/>
          </a:prstGeom>
        </p:spPr>
      </p:pic>
      <p:pic>
        <p:nvPicPr>
          <p:cNvPr id="4" name="Picture 3" descr="A close up of a cabbage&#10;&#10;Description automatically generated">
            <a:extLst>
              <a:ext uri="{FF2B5EF4-FFF2-40B4-BE49-F238E27FC236}">
                <a16:creationId xmlns="" xmlns:a16="http://schemas.microsoft.com/office/drawing/2014/main" id="{40AC28FA-0A8A-40F2-828E-ACC16CA73B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18" b="10904"/>
          <a:stretch/>
        </p:blipFill>
        <p:spPr>
          <a:xfrm>
            <a:off x="5878568" y="634577"/>
            <a:ext cx="1184735" cy="693987"/>
          </a:xfrm>
          <a:prstGeom prst="rect">
            <a:avLst/>
          </a:prstGeom>
        </p:spPr>
      </p:pic>
      <p:sp>
        <p:nvSpPr>
          <p:cNvPr id="5" name="TextBox 4">
            <a:extLst>
              <a:ext uri="{FF2B5EF4-FFF2-40B4-BE49-F238E27FC236}">
                <a16:creationId xmlns="" xmlns:a16="http://schemas.microsoft.com/office/drawing/2014/main" id="{45C70ABC-5DE7-4015-9E59-C0E84D57A1A8}"/>
              </a:ext>
            </a:extLst>
          </p:cNvPr>
          <p:cNvSpPr txBox="1"/>
          <p:nvPr/>
        </p:nvSpPr>
        <p:spPr>
          <a:xfrm>
            <a:off x="4193098" y="1462493"/>
            <a:ext cx="1391728"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Arabidopsis thaliana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AB8C5DFD-AE08-4D3F-A552-2D8EA8A1A177}"/>
              </a:ext>
            </a:extLst>
          </p:cNvPr>
          <p:cNvSpPr txBox="1"/>
          <p:nvPr/>
        </p:nvSpPr>
        <p:spPr>
          <a:xfrm>
            <a:off x="5863936" y="1429805"/>
            <a:ext cx="11993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Brassica oleracea</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Riviera </a:t>
            </a: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cvar</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able 9">
            <a:extLst>
              <a:ext uri="{FF2B5EF4-FFF2-40B4-BE49-F238E27FC236}">
                <a16:creationId xmlns="" xmlns:a16="http://schemas.microsoft.com/office/drawing/2014/main" id="{7A0F266C-7C0B-4B4E-BCFB-167BC498059E}"/>
              </a:ext>
            </a:extLst>
          </p:cNvPr>
          <p:cNvGraphicFramePr>
            <a:graphicFrameLocks noGrp="1"/>
          </p:cNvGraphicFramePr>
          <p:nvPr/>
        </p:nvGraphicFramePr>
        <p:xfrm>
          <a:off x="1825728" y="260598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graphicFrame>
        <p:nvGraphicFramePr>
          <p:cNvPr id="8" name="Table 9">
            <a:extLst>
              <a:ext uri="{FF2B5EF4-FFF2-40B4-BE49-F238E27FC236}">
                <a16:creationId xmlns="" xmlns:a16="http://schemas.microsoft.com/office/drawing/2014/main" id="{2E57BE77-D9BC-4A42-B67B-F4B1B2DD1F23}"/>
              </a:ext>
            </a:extLst>
          </p:cNvPr>
          <p:cNvGraphicFramePr>
            <a:graphicFrameLocks noGrp="1"/>
          </p:cNvGraphicFramePr>
          <p:nvPr/>
        </p:nvGraphicFramePr>
        <p:xfrm>
          <a:off x="1825728" y="391844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 xmlns:a16="http://schemas.microsoft.com/office/drawing/2014/main" val="668420185"/>
                  </a:ext>
                </a:extLst>
              </a:tr>
            </a:tbl>
          </a:graphicData>
        </a:graphic>
      </p:graphicFrame>
      <p:sp>
        <p:nvSpPr>
          <p:cNvPr id="9" name="Oval 8">
            <a:extLst>
              <a:ext uri="{FF2B5EF4-FFF2-40B4-BE49-F238E27FC236}">
                <a16:creationId xmlns="" xmlns:a16="http://schemas.microsoft.com/office/drawing/2014/main" id="{21C86766-DC5F-400E-829E-298079D2CB4C}"/>
              </a:ext>
            </a:extLst>
          </p:cNvPr>
          <p:cNvSpPr/>
          <p:nvPr/>
        </p:nvSpPr>
        <p:spPr>
          <a:xfrm>
            <a:off x="4036765" y="1488182"/>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1" name="TextBox 10">
            <a:extLst>
              <a:ext uri="{FF2B5EF4-FFF2-40B4-BE49-F238E27FC236}">
                <a16:creationId xmlns="" xmlns:a16="http://schemas.microsoft.com/office/drawing/2014/main" id="{1EFE8ADA-5745-47C3-B363-70915866A298}"/>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sngStrike" kern="1200" cap="none" spc="0" normalizeH="0" baseline="0" noProof="0" dirty="0">
                <a:ln>
                  <a:noFill/>
                </a:ln>
                <a:solidFill>
                  <a:srgbClr val="FF0000"/>
                </a:solidFill>
                <a:effectLst/>
                <a:uLnTx/>
                <a:uFillTx/>
                <a:latin typeface="Calibri" panose="020F0502020204030204"/>
                <a:ea typeface="+mn-ea"/>
                <a:cs typeface="+mn-cs"/>
              </a:rPr>
              <a:t>Effect of soil conditioning on seed germination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 of MeJA concentration on JA-response genes</a:t>
            </a:r>
          </a:p>
        </p:txBody>
      </p:sp>
      <p:sp>
        <p:nvSpPr>
          <p:cNvPr id="12" name="Oval 11">
            <a:extLst>
              <a:ext uri="{FF2B5EF4-FFF2-40B4-BE49-F238E27FC236}">
                <a16:creationId xmlns="" xmlns:a16="http://schemas.microsoft.com/office/drawing/2014/main" id="{02E18453-C8B3-4E6E-AE8C-E510A90266E7}"/>
              </a:ext>
            </a:extLst>
          </p:cNvPr>
          <p:cNvSpPr/>
          <p:nvPr/>
        </p:nvSpPr>
        <p:spPr>
          <a:xfrm>
            <a:off x="5741159" y="1467169"/>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cxnSp>
        <p:nvCxnSpPr>
          <p:cNvPr id="13" name="Straight Connector 12">
            <a:extLst>
              <a:ext uri="{FF2B5EF4-FFF2-40B4-BE49-F238E27FC236}">
                <a16:creationId xmlns="" xmlns:a16="http://schemas.microsoft.com/office/drawing/2014/main" id="{8C2FCC01-B9C7-4EFB-A1DD-76295D3E0D38}"/>
              </a:ext>
            </a:extLst>
          </p:cNvPr>
          <p:cNvCxnSpPr/>
          <p:nvPr/>
        </p:nvCxnSpPr>
        <p:spPr>
          <a:xfrm>
            <a:off x="1718316" y="2605988"/>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EAEC6892-D8D6-4241-A2B2-6976416CCF7A}"/>
              </a:ext>
            </a:extLst>
          </p:cNvPr>
          <p:cNvCxnSpPr/>
          <p:nvPr/>
        </p:nvCxnSpPr>
        <p:spPr>
          <a:xfrm>
            <a:off x="1718316" y="2941268"/>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41E6BE86-0D2B-41FA-9FD2-8DC1BE3C7818}"/>
              </a:ext>
            </a:extLst>
          </p:cNvPr>
          <p:cNvCxnSpPr/>
          <p:nvPr/>
        </p:nvCxnSpPr>
        <p:spPr>
          <a:xfrm>
            <a:off x="1742380" y="3953449"/>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40363A19-5AC0-44C7-AFA0-4F0114544C7E}"/>
              </a:ext>
            </a:extLst>
          </p:cNvPr>
          <p:cNvCxnSpPr/>
          <p:nvPr/>
        </p:nvCxnSpPr>
        <p:spPr>
          <a:xfrm>
            <a:off x="1742380" y="4288729"/>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ACBB2DF8-9076-45BE-B60D-93129003781A}"/>
              </a:ext>
            </a:extLst>
          </p:cNvPr>
          <p:cNvSpPr txBox="1"/>
          <p:nvPr/>
        </p:nvSpPr>
        <p:spPr>
          <a:xfrm>
            <a:off x="1493144" y="3289720"/>
            <a:ext cx="14968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Pre-conditioned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(2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 xmlns:a16="http://schemas.microsoft.com/office/drawing/2014/main" id="{FEFC0D0E-3401-4ECC-9060-525532C7477F}"/>
              </a:ext>
            </a:extLst>
          </p:cNvPr>
          <p:cNvSpPr txBox="1"/>
          <p:nvPr/>
        </p:nvSpPr>
        <p:spPr>
          <a:xfrm>
            <a:off x="1371640" y="4589008"/>
            <a:ext cx="155311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Non-conditioned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 xmlns:a16="http://schemas.microsoft.com/office/drawing/2014/main" id="{2FD587B2-CE27-4877-B945-623909B6A76F}"/>
              </a:ext>
            </a:extLst>
          </p:cNvPr>
          <p:cNvCxnSpPr/>
          <p:nvPr/>
        </p:nvCxnSpPr>
        <p:spPr>
          <a:xfrm>
            <a:off x="90690" y="6428096"/>
            <a:ext cx="12010619" cy="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 xmlns:a16="http://schemas.microsoft.com/office/drawing/2014/main" id="{CEEF1DB2-F6FC-4B02-BD12-C88E0E2D4F84}"/>
              </a:ext>
            </a:extLst>
          </p:cNvPr>
          <p:cNvGrpSpPr/>
          <p:nvPr/>
        </p:nvGrpSpPr>
        <p:grpSpPr>
          <a:xfrm>
            <a:off x="0" y="2550321"/>
            <a:ext cx="1132939" cy="1158885"/>
            <a:chOff x="0" y="2550321"/>
            <a:chExt cx="1132939" cy="1158885"/>
          </a:xfrm>
        </p:grpSpPr>
        <p:sp>
          <p:nvSpPr>
            <p:cNvPr id="19" name="Oval 18">
              <a:extLst>
                <a:ext uri="{FF2B5EF4-FFF2-40B4-BE49-F238E27FC236}">
                  <a16:creationId xmlns="" xmlns:a16="http://schemas.microsoft.com/office/drawing/2014/main" id="{85742ABE-F6D9-421D-8E58-05D202669915}"/>
                </a:ext>
              </a:extLst>
            </p:cNvPr>
            <p:cNvSpPr/>
            <p:nvPr/>
          </p:nvSpPr>
          <p:spPr>
            <a:xfrm>
              <a:off x="284444" y="3543518"/>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7FE86888-26CD-48ED-808F-B8B2A05C6994}"/>
                </a:ext>
              </a:extLst>
            </p:cNvPr>
            <p:cNvSpPr/>
            <p:nvPr/>
          </p:nvSpPr>
          <p:spPr>
            <a:xfrm>
              <a:off x="532218" y="354734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3" name="TextBox 22">
              <a:extLst>
                <a:ext uri="{FF2B5EF4-FFF2-40B4-BE49-F238E27FC236}">
                  <a16:creationId xmlns="" xmlns:a16="http://schemas.microsoft.com/office/drawing/2014/main" id="{C8840B47-A376-4B71-A405-96E97B3F2404}"/>
                </a:ext>
              </a:extLst>
            </p:cNvPr>
            <p:cNvSpPr txBox="1"/>
            <p:nvPr/>
          </p:nvSpPr>
          <p:spPr>
            <a:xfrm>
              <a:off x="0" y="2550321"/>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5" name="Straight Arrow Connector 24">
            <a:extLst>
              <a:ext uri="{FF2B5EF4-FFF2-40B4-BE49-F238E27FC236}">
                <a16:creationId xmlns="" xmlns:a16="http://schemas.microsoft.com/office/drawing/2014/main" id="{24F80259-AF1C-4681-A706-2C50FC243F16}"/>
              </a:ext>
            </a:extLst>
          </p:cNvPr>
          <p:cNvCxnSpPr/>
          <p:nvPr/>
        </p:nvCxnSpPr>
        <p:spPr>
          <a:xfrm>
            <a:off x="932692" y="363713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1C8745BB-BFD2-4CAF-98B1-CE9B095096BC}"/>
              </a:ext>
            </a:extLst>
          </p:cNvPr>
          <p:cNvCxnSpPr>
            <a:cxnSpLocks/>
          </p:cNvCxnSpPr>
          <p:nvPr/>
        </p:nvCxnSpPr>
        <p:spPr>
          <a:xfrm>
            <a:off x="932692"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81A8DA0C-D1B7-4A43-AF15-97C1EC23A343}"/>
              </a:ext>
            </a:extLst>
          </p:cNvPr>
          <p:cNvCxnSpPr>
            <a:cxnSpLocks/>
          </p:cNvCxnSpPr>
          <p:nvPr/>
        </p:nvCxnSpPr>
        <p:spPr>
          <a:xfrm>
            <a:off x="210107"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4A8297D6-71F4-475C-AD46-07769CEABFF3}"/>
              </a:ext>
            </a:extLst>
          </p:cNvPr>
          <p:cNvSpPr txBox="1"/>
          <p:nvPr/>
        </p:nvSpPr>
        <p:spPr>
          <a:xfrm>
            <a:off x="202413"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1" name="Straight Connector 30">
            <a:extLst>
              <a:ext uri="{FF2B5EF4-FFF2-40B4-BE49-F238E27FC236}">
                <a16:creationId xmlns="" xmlns:a16="http://schemas.microsoft.com/office/drawing/2014/main" id="{34ED541B-ED04-4234-889A-4A017C5ACCF2}"/>
              </a:ext>
            </a:extLst>
          </p:cNvPr>
          <p:cNvCxnSpPr>
            <a:cxnSpLocks/>
          </p:cNvCxnSpPr>
          <p:nvPr/>
        </p:nvCxnSpPr>
        <p:spPr>
          <a:xfrm>
            <a:off x="3098295"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B2B84883-8E16-4462-9201-2A13AFA3B0C0}"/>
              </a:ext>
            </a:extLst>
          </p:cNvPr>
          <p:cNvSpPr txBox="1"/>
          <p:nvPr/>
        </p:nvSpPr>
        <p:spPr>
          <a:xfrm>
            <a:off x="1245899" y="2071252"/>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3724313B-9A95-4971-8BBF-4B5B0CB6A29B}"/>
              </a:ext>
            </a:extLst>
          </p:cNvPr>
          <p:cNvSpPr txBox="1"/>
          <p:nvPr/>
        </p:nvSpPr>
        <p:spPr>
          <a:xfrm>
            <a:off x="1596153" y="6449096"/>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 xmlns:a16="http://schemas.microsoft.com/office/drawing/2014/main" id="{8DADD1EF-AE32-44FA-911E-ABCA7C4AE023}"/>
              </a:ext>
            </a:extLst>
          </p:cNvPr>
          <p:cNvCxnSpPr/>
          <p:nvPr/>
        </p:nvCxnSpPr>
        <p:spPr>
          <a:xfrm>
            <a:off x="3098295" y="2919653"/>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 xmlns:a16="http://schemas.microsoft.com/office/drawing/2014/main" id="{C09651A1-BD3C-454E-98E5-4BBEEFF5A43C}"/>
              </a:ext>
            </a:extLst>
          </p:cNvPr>
          <p:cNvGrpSpPr/>
          <p:nvPr/>
        </p:nvGrpSpPr>
        <p:grpSpPr>
          <a:xfrm>
            <a:off x="1264683" y="2605988"/>
            <a:ext cx="483945" cy="624220"/>
            <a:chOff x="1264683" y="2605988"/>
            <a:chExt cx="483945" cy="624220"/>
          </a:xfrm>
        </p:grpSpPr>
        <p:sp>
          <p:nvSpPr>
            <p:cNvPr id="40" name="TextBox 39">
              <a:extLst>
                <a:ext uri="{FF2B5EF4-FFF2-40B4-BE49-F238E27FC236}">
                  <a16:creationId xmlns="" xmlns:a16="http://schemas.microsoft.com/office/drawing/2014/main" id="{D3CD2A39-D109-4FAE-B25C-ED1DFE81C84E}"/>
                </a:ext>
              </a:extLst>
            </p:cNvPr>
            <p:cNvSpPr txBox="1"/>
            <p:nvPr/>
          </p:nvSpPr>
          <p:spPr>
            <a:xfrm>
              <a:off x="1269010" y="260598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TextBox 40">
              <a:extLst>
                <a:ext uri="{FF2B5EF4-FFF2-40B4-BE49-F238E27FC236}">
                  <a16:creationId xmlns="" xmlns:a16="http://schemas.microsoft.com/office/drawing/2014/main" id="{ACBB9843-734A-4D3C-A975-F5C83244BD7B}"/>
                </a:ext>
              </a:extLst>
            </p:cNvPr>
            <p:cNvSpPr txBox="1"/>
            <p:nvPr/>
          </p:nvSpPr>
          <p:spPr>
            <a:xfrm>
              <a:off x="1264683" y="2922431"/>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44" name="TextBox 43">
            <a:extLst>
              <a:ext uri="{FF2B5EF4-FFF2-40B4-BE49-F238E27FC236}">
                <a16:creationId xmlns="" xmlns:a16="http://schemas.microsoft.com/office/drawing/2014/main" id="{E64667F4-C351-4D84-B2A1-6A215DE9D9D3}"/>
              </a:ext>
            </a:extLst>
          </p:cNvPr>
          <p:cNvSpPr txBox="1"/>
          <p:nvPr/>
        </p:nvSpPr>
        <p:spPr>
          <a:xfrm>
            <a:off x="1275807" y="3936135"/>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TextBox 44">
            <a:extLst>
              <a:ext uri="{FF2B5EF4-FFF2-40B4-BE49-F238E27FC236}">
                <a16:creationId xmlns="" xmlns:a16="http://schemas.microsoft.com/office/drawing/2014/main" id="{0446A54A-66AA-49AB-982A-7C25228AA3B1}"/>
              </a:ext>
            </a:extLst>
          </p:cNvPr>
          <p:cNvSpPr txBox="1"/>
          <p:nvPr/>
        </p:nvSpPr>
        <p:spPr>
          <a:xfrm>
            <a:off x="1271480" y="425257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49" name="TextBox 48">
            <a:extLst>
              <a:ext uri="{FF2B5EF4-FFF2-40B4-BE49-F238E27FC236}">
                <a16:creationId xmlns="" xmlns:a16="http://schemas.microsoft.com/office/drawing/2014/main" id="{435BAB2A-9D3A-4320-90BE-7290D5EA5F71}"/>
              </a:ext>
            </a:extLst>
          </p:cNvPr>
          <p:cNvSpPr txBox="1"/>
          <p:nvPr/>
        </p:nvSpPr>
        <p:spPr>
          <a:xfrm>
            <a:off x="1060727" y="5176397"/>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cxnSp>
        <p:nvCxnSpPr>
          <p:cNvPr id="50" name="Straight Arrow Connector 49">
            <a:extLst>
              <a:ext uri="{FF2B5EF4-FFF2-40B4-BE49-F238E27FC236}">
                <a16:creationId xmlns="" xmlns:a16="http://schemas.microsoft.com/office/drawing/2014/main" id="{7DF1E900-D566-465A-8013-669A75F7EC3F}"/>
              </a:ext>
            </a:extLst>
          </p:cNvPr>
          <p:cNvCxnSpPr/>
          <p:nvPr/>
        </p:nvCxnSpPr>
        <p:spPr>
          <a:xfrm>
            <a:off x="2990028" y="42965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94CAB768-0A3E-4061-8F88-83EB61A900DD}"/>
              </a:ext>
            </a:extLst>
          </p:cNvPr>
          <p:cNvCxnSpPr>
            <a:cxnSpLocks/>
          </p:cNvCxnSpPr>
          <p:nvPr/>
        </p:nvCxnSpPr>
        <p:spPr>
          <a:xfrm flipH="1">
            <a:off x="3071314" y="4175818"/>
            <a:ext cx="169417" cy="263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8E322E0D-D53F-4C5C-9DB0-56877BD54D25}"/>
              </a:ext>
            </a:extLst>
          </p:cNvPr>
          <p:cNvCxnSpPr>
            <a:cxnSpLocks/>
          </p:cNvCxnSpPr>
          <p:nvPr/>
        </p:nvCxnSpPr>
        <p:spPr>
          <a:xfrm>
            <a:off x="5726956" y="615614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646C166A-2D27-4041-9148-FD5ED452C87D}"/>
              </a:ext>
            </a:extLst>
          </p:cNvPr>
          <p:cNvSpPr txBox="1"/>
          <p:nvPr/>
        </p:nvSpPr>
        <p:spPr>
          <a:xfrm>
            <a:off x="4086061" y="6443675"/>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9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9" name="TextBox 68">
            <a:extLst>
              <a:ext uri="{FF2B5EF4-FFF2-40B4-BE49-F238E27FC236}">
                <a16:creationId xmlns="" xmlns:a16="http://schemas.microsoft.com/office/drawing/2014/main" id="{BC71A4A9-22DA-4E37-A633-8039F1D87A7A}"/>
              </a:ext>
            </a:extLst>
          </p:cNvPr>
          <p:cNvSpPr txBox="1"/>
          <p:nvPr/>
        </p:nvSpPr>
        <p:spPr>
          <a:xfrm>
            <a:off x="3649656" y="5417390"/>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6" name="TextBox 145">
            <a:extLst>
              <a:ext uri="{FF2B5EF4-FFF2-40B4-BE49-F238E27FC236}">
                <a16:creationId xmlns="" xmlns:a16="http://schemas.microsoft.com/office/drawing/2014/main" id="{20382A95-7C57-4BD7-BC42-4FEDF7A2FE50}"/>
              </a:ext>
            </a:extLst>
          </p:cNvPr>
          <p:cNvSpPr txBox="1"/>
          <p:nvPr/>
        </p:nvSpPr>
        <p:spPr>
          <a:xfrm>
            <a:off x="7536851"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8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47" name="Straight Connector 146">
            <a:extLst>
              <a:ext uri="{FF2B5EF4-FFF2-40B4-BE49-F238E27FC236}">
                <a16:creationId xmlns="" xmlns:a16="http://schemas.microsoft.com/office/drawing/2014/main" id="{29B0C040-A291-48FC-961C-7CA15F1F91C8}"/>
              </a:ext>
            </a:extLst>
          </p:cNvPr>
          <p:cNvCxnSpPr>
            <a:cxnSpLocks/>
          </p:cNvCxnSpPr>
          <p:nvPr/>
        </p:nvCxnSpPr>
        <p:spPr>
          <a:xfrm>
            <a:off x="9839541" y="617583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 xmlns:a16="http://schemas.microsoft.com/office/drawing/2014/main" id="{BFE4ABE8-A8C7-4771-B9FB-437C873788A4}"/>
              </a:ext>
            </a:extLst>
          </p:cNvPr>
          <p:cNvGrpSpPr/>
          <p:nvPr/>
        </p:nvGrpSpPr>
        <p:grpSpPr>
          <a:xfrm>
            <a:off x="5560960" y="2053795"/>
            <a:ext cx="4261640" cy="4538253"/>
            <a:chOff x="5560960" y="2053795"/>
            <a:chExt cx="4261640" cy="4538253"/>
          </a:xfrm>
        </p:grpSpPr>
        <p:cxnSp>
          <p:nvCxnSpPr>
            <p:cNvPr id="70" name="Straight Arrow Connector 69">
              <a:extLst>
                <a:ext uri="{FF2B5EF4-FFF2-40B4-BE49-F238E27FC236}">
                  <a16:creationId xmlns="" xmlns:a16="http://schemas.microsoft.com/office/drawing/2014/main" id="{155C9856-47E4-43FE-AA27-A545CF2CB4C9}"/>
                </a:ext>
              </a:extLst>
            </p:cNvPr>
            <p:cNvCxnSpPr/>
            <p:nvPr/>
          </p:nvCxnSpPr>
          <p:spPr>
            <a:xfrm>
              <a:off x="5560960" y="4922458"/>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 xmlns:a16="http://schemas.microsoft.com/office/drawing/2014/main" id="{801FBBA4-0141-4FB7-A849-B4C7E6218DD5}"/>
                </a:ext>
              </a:extLst>
            </p:cNvPr>
            <p:cNvGrpSpPr/>
            <p:nvPr/>
          </p:nvGrpSpPr>
          <p:grpSpPr>
            <a:xfrm>
              <a:off x="6519107" y="2053795"/>
              <a:ext cx="3303493" cy="4538253"/>
              <a:chOff x="6519107" y="2053795"/>
              <a:chExt cx="3303493" cy="4538253"/>
            </a:xfrm>
          </p:grpSpPr>
          <p:grpSp>
            <p:nvGrpSpPr>
              <p:cNvPr id="26" name="Group 25">
                <a:extLst>
                  <a:ext uri="{FF2B5EF4-FFF2-40B4-BE49-F238E27FC236}">
                    <a16:creationId xmlns="" xmlns:a16="http://schemas.microsoft.com/office/drawing/2014/main" id="{D76E3D3A-1BA9-4836-ACD9-D9E9FF1A817F}"/>
                  </a:ext>
                </a:extLst>
              </p:cNvPr>
              <p:cNvGrpSpPr/>
              <p:nvPr/>
            </p:nvGrpSpPr>
            <p:grpSpPr>
              <a:xfrm>
                <a:off x="6519107" y="2053795"/>
                <a:ext cx="3303493" cy="3747369"/>
                <a:chOff x="6519107" y="2053795"/>
                <a:chExt cx="3303493" cy="3747369"/>
              </a:xfrm>
            </p:grpSpPr>
            <p:sp>
              <p:nvSpPr>
                <p:cNvPr id="71" name="TextBox 70">
                  <a:extLst>
                    <a:ext uri="{FF2B5EF4-FFF2-40B4-BE49-F238E27FC236}">
                      <a16:creationId xmlns="" xmlns:a16="http://schemas.microsoft.com/office/drawing/2014/main" id="{56381FD1-F342-4C00-817E-BCB3DB00FE78}"/>
                    </a:ext>
                  </a:extLst>
                </p:cNvPr>
                <p:cNvSpPr txBox="1"/>
                <p:nvPr/>
              </p:nvSpPr>
              <p:spPr>
                <a:xfrm>
                  <a:off x="7058446" y="2053795"/>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 xmlns:a16="http://schemas.microsoft.com/office/drawing/2014/main" id="{0DD77C63-3CDE-436A-86F0-4840D63D1261}"/>
                    </a:ext>
                  </a:extLst>
                </p:cNvPr>
                <p:cNvGrpSpPr/>
                <p:nvPr/>
              </p:nvGrpSpPr>
              <p:grpSpPr>
                <a:xfrm>
                  <a:off x="6583322" y="3989265"/>
                  <a:ext cx="485775" cy="956820"/>
                  <a:chOff x="6504236" y="3327731"/>
                  <a:chExt cx="485775" cy="956820"/>
                </a:xfrm>
              </p:grpSpPr>
              <p:sp>
                <p:nvSpPr>
                  <p:cNvPr id="81" name="Trapezoid 80">
                    <a:extLst>
                      <a:ext uri="{FF2B5EF4-FFF2-40B4-BE49-F238E27FC236}">
                        <a16:creationId xmlns="" xmlns:a16="http://schemas.microsoft.com/office/drawing/2014/main" id="{24E32C6F-4BCC-4DDC-B78F-1613C6074B72}"/>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 xmlns:a16="http://schemas.microsoft.com/office/drawing/2014/main" id="{6631CC38-2E0C-4C03-8BD9-E60E573373FC}"/>
                      </a:ext>
                    </a:extLst>
                  </p:cNvPr>
                  <p:cNvGrpSpPr/>
                  <p:nvPr/>
                </p:nvGrpSpPr>
                <p:grpSpPr>
                  <a:xfrm>
                    <a:off x="6544716" y="3327731"/>
                    <a:ext cx="404813" cy="514350"/>
                    <a:chOff x="3081337" y="504825"/>
                    <a:chExt cx="404813" cy="514350"/>
                  </a:xfrm>
                </p:grpSpPr>
                <p:cxnSp>
                  <p:nvCxnSpPr>
                    <p:cNvPr id="83" name="Straight Arrow Connector 82">
                      <a:extLst>
                        <a:ext uri="{FF2B5EF4-FFF2-40B4-BE49-F238E27FC236}">
                          <a16:creationId xmlns="" xmlns:a16="http://schemas.microsoft.com/office/drawing/2014/main" id="{90F30BA5-8B38-4D0E-9DED-69A863D7E3F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4" name="Teardrop 83">
                      <a:extLst>
                        <a:ext uri="{FF2B5EF4-FFF2-40B4-BE49-F238E27FC236}">
                          <a16:creationId xmlns="" xmlns:a16="http://schemas.microsoft.com/office/drawing/2014/main" id="{DA9B1FAA-7F08-4982-A796-0545F24370D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ardrop 84">
                      <a:extLst>
                        <a:ext uri="{FF2B5EF4-FFF2-40B4-BE49-F238E27FC236}">
                          <a16:creationId xmlns="" xmlns:a16="http://schemas.microsoft.com/office/drawing/2014/main" id="{F2AEEFBA-FED6-4BBD-8118-10742AE75B7C}"/>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 xmlns:a16="http://schemas.microsoft.com/office/drawing/2014/main" id="{3EE3211F-5671-4447-ACE4-0EEFBC73489A}"/>
                    </a:ext>
                  </a:extLst>
                </p:cNvPr>
                <p:cNvGrpSpPr/>
                <p:nvPr/>
              </p:nvGrpSpPr>
              <p:grpSpPr>
                <a:xfrm>
                  <a:off x="7162702" y="2530230"/>
                  <a:ext cx="1166911" cy="1092177"/>
                  <a:chOff x="3945972" y="4301931"/>
                  <a:chExt cx="1166911" cy="1092177"/>
                </a:xfrm>
              </p:grpSpPr>
              <p:grpSp>
                <p:nvGrpSpPr>
                  <p:cNvPr id="88" name="Group 87">
                    <a:extLst>
                      <a:ext uri="{FF2B5EF4-FFF2-40B4-BE49-F238E27FC236}">
                        <a16:creationId xmlns="" xmlns:a16="http://schemas.microsoft.com/office/drawing/2014/main" id="{5160041C-01ED-4528-9914-31BE4C8FC3BB}"/>
                      </a:ext>
                    </a:extLst>
                  </p:cNvPr>
                  <p:cNvGrpSpPr/>
                  <p:nvPr/>
                </p:nvGrpSpPr>
                <p:grpSpPr>
                  <a:xfrm>
                    <a:off x="3945972" y="4676823"/>
                    <a:ext cx="1166911" cy="717285"/>
                    <a:chOff x="3941248" y="2740293"/>
                    <a:chExt cx="1166911" cy="717285"/>
                  </a:xfrm>
                </p:grpSpPr>
                <p:sp>
                  <p:nvSpPr>
                    <p:cNvPr id="97" name="Trapezoid 96">
                      <a:extLst>
                        <a:ext uri="{FF2B5EF4-FFF2-40B4-BE49-F238E27FC236}">
                          <a16:creationId xmlns="" xmlns:a16="http://schemas.microsoft.com/office/drawing/2014/main" id="{F3566164-FEA7-4E35-8A51-C045417F5826}"/>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rapezoid 97">
                      <a:extLst>
                        <a:ext uri="{FF2B5EF4-FFF2-40B4-BE49-F238E27FC236}">
                          <a16:creationId xmlns="" xmlns:a16="http://schemas.microsoft.com/office/drawing/2014/main" id="{96F651C0-9C62-4260-AA98-386FC50166E3}"/>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 xmlns:a16="http://schemas.microsoft.com/office/drawing/2014/main" id="{02231C37-757F-4855-B566-1BBEB421E68F}"/>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0" name="Oval 99">
                      <a:extLst>
                        <a:ext uri="{FF2B5EF4-FFF2-40B4-BE49-F238E27FC236}">
                          <a16:creationId xmlns="" xmlns:a16="http://schemas.microsoft.com/office/drawing/2014/main" id="{CB234333-B9A9-4FD8-A348-BD2BCE1F2E3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1" name="Group 100">
                      <a:extLst>
                        <a:ext uri="{FF2B5EF4-FFF2-40B4-BE49-F238E27FC236}">
                          <a16:creationId xmlns="" xmlns:a16="http://schemas.microsoft.com/office/drawing/2014/main" id="{9977974C-549F-414D-B4CA-B70AB7E7E517}"/>
                        </a:ext>
                      </a:extLst>
                    </p:cNvPr>
                    <p:cNvGrpSpPr/>
                    <p:nvPr/>
                  </p:nvGrpSpPr>
                  <p:grpSpPr>
                    <a:xfrm>
                      <a:off x="3941248" y="3145545"/>
                      <a:ext cx="1166911" cy="312033"/>
                      <a:chOff x="1269009" y="3089464"/>
                      <a:chExt cx="1166911" cy="312033"/>
                    </a:xfrm>
                  </p:grpSpPr>
                  <p:sp>
                    <p:nvSpPr>
                      <p:cNvPr id="102" name="TextBox 101">
                        <a:extLst>
                          <a:ext uri="{FF2B5EF4-FFF2-40B4-BE49-F238E27FC236}">
                            <a16:creationId xmlns="" xmlns:a16="http://schemas.microsoft.com/office/drawing/2014/main" id="{1ADDD942-48F3-46B4-B4A0-1C12C7B8E4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3" name="TextBox 102">
                        <a:extLst>
                          <a:ext uri="{FF2B5EF4-FFF2-40B4-BE49-F238E27FC236}">
                            <a16:creationId xmlns="" xmlns:a16="http://schemas.microsoft.com/office/drawing/2014/main" id="{54B1DA85-550C-4FE5-B271-F2D50A5113FD}"/>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89" name="Group 88">
                    <a:extLst>
                      <a:ext uri="{FF2B5EF4-FFF2-40B4-BE49-F238E27FC236}">
                        <a16:creationId xmlns="" xmlns:a16="http://schemas.microsoft.com/office/drawing/2014/main" id="{BB435B87-DF66-4FE4-8555-08079514188B}"/>
                      </a:ext>
                    </a:extLst>
                  </p:cNvPr>
                  <p:cNvGrpSpPr/>
                  <p:nvPr/>
                </p:nvGrpSpPr>
                <p:grpSpPr>
                  <a:xfrm>
                    <a:off x="4014770" y="4301931"/>
                    <a:ext cx="302243" cy="384026"/>
                    <a:chOff x="3081337" y="504825"/>
                    <a:chExt cx="404813" cy="514350"/>
                  </a:xfrm>
                </p:grpSpPr>
                <p:cxnSp>
                  <p:nvCxnSpPr>
                    <p:cNvPr id="94" name="Straight Arrow Connector 93">
                      <a:extLst>
                        <a:ext uri="{FF2B5EF4-FFF2-40B4-BE49-F238E27FC236}">
                          <a16:creationId xmlns="" xmlns:a16="http://schemas.microsoft.com/office/drawing/2014/main" id="{177167C1-ED7B-499F-9863-179D8A6638F4}"/>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5" name="Teardrop 94">
                      <a:extLst>
                        <a:ext uri="{FF2B5EF4-FFF2-40B4-BE49-F238E27FC236}">
                          <a16:creationId xmlns="" xmlns:a16="http://schemas.microsoft.com/office/drawing/2014/main" id="{020852EA-DC05-4AE5-8553-4407D0C6CA3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ardrop 95">
                      <a:extLst>
                        <a:ext uri="{FF2B5EF4-FFF2-40B4-BE49-F238E27FC236}">
                          <a16:creationId xmlns="" xmlns:a16="http://schemas.microsoft.com/office/drawing/2014/main" id="{261CF9CA-F117-4181-8DD6-6245E24E49F8}"/>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 xmlns:a16="http://schemas.microsoft.com/office/drawing/2014/main" id="{08158226-4B7D-4742-8F99-65160272F635}"/>
                      </a:ext>
                    </a:extLst>
                  </p:cNvPr>
                  <p:cNvGrpSpPr/>
                  <p:nvPr/>
                </p:nvGrpSpPr>
                <p:grpSpPr>
                  <a:xfrm>
                    <a:off x="4694140" y="4304851"/>
                    <a:ext cx="302243" cy="384026"/>
                    <a:chOff x="3081337" y="504825"/>
                    <a:chExt cx="404813" cy="514350"/>
                  </a:xfrm>
                </p:grpSpPr>
                <p:cxnSp>
                  <p:nvCxnSpPr>
                    <p:cNvPr id="91" name="Straight Arrow Connector 90">
                      <a:extLst>
                        <a:ext uri="{FF2B5EF4-FFF2-40B4-BE49-F238E27FC236}">
                          <a16:creationId xmlns="" xmlns:a16="http://schemas.microsoft.com/office/drawing/2014/main" id="{D4BF4DC9-18D8-4F5C-8330-FD1688D7981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 xmlns:a16="http://schemas.microsoft.com/office/drawing/2014/main" id="{5F747CD2-59E5-424D-B24B-44244FAEC0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 xmlns:a16="http://schemas.microsoft.com/office/drawing/2014/main" id="{CF225530-4724-4467-B3D1-E1CCFCDCE9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06" name="Straight Connector 105">
                  <a:extLst>
                    <a:ext uri="{FF2B5EF4-FFF2-40B4-BE49-F238E27FC236}">
                      <a16:creationId xmlns="" xmlns:a16="http://schemas.microsoft.com/office/drawing/2014/main" id="{5F9726B9-CE82-41BD-BDBE-2DF64022E7D3}"/>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 xmlns:a16="http://schemas.microsoft.com/office/drawing/2014/main" id="{61BC2448-F877-4370-B744-C8ABCFFE48AD}"/>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 name="Straight Arrow Connector 107">
                  <a:extLst>
                    <a:ext uri="{FF2B5EF4-FFF2-40B4-BE49-F238E27FC236}">
                      <a16:creationId xmlns="" xmlns:a16="http://schemas.microsoft.com/office/drawing/2014/main" id="{3AA5FF10-66C6-4D2A-BFBD-B79E77E023B8}"/>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9" name="Teardrop 108">
                  <a:extLst>
                    <a:ext uri="{FF2B5EF4-FFF2-40B4-BE49-F238E27FC236}">
                      <a16:creationId xmlns="" xmlns:a16="http://schemas.microsoft.com/office/drawing/2014/main" id="{F75E64B2-9C8F-44D8-93F2-FFB2279C99E0}"/>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ardrop 109">
                  <a:extLst>
                    <a:ext uri="{FF2B5EF4-FFF2-40B4-BE49-F238E27FC236}">
                      <a16:creationId xmlns="" xmlns:a16="http://schemas.microsoft.com/office/drawing/2014/main" id="{36B459F1-6D9F-4DF8-840F-D4273EC814A5}"/>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rapezoid 110">
                  <a:extLst>
                    <a:ext uri="{FF2B5EF4-FFF2-40B4-BE49-F238E27FC236}">
                      <a16:creationId xmlns="" xmlns:a16="http://schemas.microsoft.com/office/drawing/2014/main" id="{0BAFD664-C045-412D-8238-D370E60172E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a:extLst>
                    <a:ext uri="{FF2B5EF4-FFF2-40B4-BE49-F238E27FC236}">
                      <a16:creationId xmlns="" xmlns:a16="http://schemas.microsoft.com/office/drawing/2014/main" id="{FFD0C19C-13B9-4C45-AD36-C620F516F5BB}"/>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3" name="Teardrop 112">
                  <a:extLst>
                    <a:ext uri="{FF2B5EF4-FFF2-40B4-BE49-F238E27FC236}">
                      <a16:creationId xmlns="" xmlns:a16="http://schemas.microsoft.com/office/drawing/2014/main" id="{B12A2F5E-3F7C-482D-A09C-99A7F8A82758}"/>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ardrop 113">
                  <a:extLst>
                    <a:ext uri="{FF2B5EF4-FFF2-40B4-BE49-F238E27FC236}">
                      <a16:creationId xmlns="" xmlns:a16="http://schemas.microsoft.com/office/drawing/2014/main" id="{3CB96155-12C9-4E9C-BEC0-3D0597C0ADA6}"/>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rapezoid 114">
                  <a:extLst>
                    <a:ext uri="{FF2B5EF4-FFF2-40B4-BE49-F238E27FC236}">
                      <a16:creationId xmlns="" xmlns:a16="http://schemas.microsoft.com/office/drawing/2014/main" id="{845672EF-9683-4B71-96AA-9E7FB128C0A8}"/>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 xmlns:a16="http://schemas.microsoft.com/office/drawing/2014/main" id="{21A5375D-8720-42A0-829D-6C207AD50792}"/>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7" name="Teardrop 116">
                  <a:extLst>
                    <a:ext uri="{FF2B5EF4-FFF2-40B4-BE49-F238E27FC236}">
                      <a16:creationId xmlns="" xmlns:a16="http://schemas.microsoft.com/office/drawing/2014/main" id="{9B28D4D8-36E1-4286-80FD-7CA7408C6372}"/>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ardrop 117">
                  <a:extLst>
                    <a:ext uri="{FF2B5EF4-FFF2-40B4-BE49-F238E27FC236}">
                      <a16:creationId xmlns="" xmlns:a16="http://schemas.microsoft.com/office/drawing/2014/main" id="{BA345B8D-93F0-43FF-86E3-7B4C3AF5FA99}"/>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Arrow Connector 119">
                  <a:extLst>
                    <a:ext uri="{FF2B5EF4-FFF2-40B4-BE49-F238E27FC236}">
                      <a16:creationId xmlns="" xmlns:a16="http://schemas.microsoft.com/office/drawing/2014/main" id="{7EB8E4A4-268E-443B-A83C-EA700B33195C}"/>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 xmlns:a16="http://schemas.microsoft.com/office/drawing/2014/main" id="{0FE22369-5E02-49A6-B990-1ABF11CA9607}"/>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 xmlns:a16="http://schemas.microsoft.com/office/drawing/2014/main" id="{04DAB6AA-5259-42DC-BD0F-68CEC9E03248}"/>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 xmlns:a16="http://schemas.microsoft.com/office/drawing/2014/main" id="{29FDD5D2-1377-4A2E-B8B1-B237ADFBC1D1}"/>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 xmlns:a16="http://schemas.microsoft.com/office/drawing/2014/main" id="{88893BC8-D3C3-4F74-A3B8-F1B1F370DB11}"/>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TextBox 131">
                  <a:extLst>
                    <a:ext uri="{FF2B5EF4-FFF2-40B4-BE49-F238E27FC236}">
                      <a16:creationId xmlns="" xmlns:a16="http://schemas.microsoft.com/office/drawing/2014/main" id="{B53FCC7F-BEB9-46E8-BE95-559D57CB2C62}"/>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 xmlns:a16="http://schemas.microsoft.com/office/drawing/2014/main" id="{C4345209-E938-4467-8907-E6B290F394CC}"/>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 xmlns:a16="http://schemas.microsoft.com/office/drawing/2014/main" id="{DDC1BEE6-E6BB-4D83-A014-0EC20B722E12}"/>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 xmlns:a16="http://schemas.microsoft.com/office/drawing/2014/main" id="{07D6233A-E523-484C-BC18-DEB63D88F101}"/>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TextBox 135">
                  <a:extLst>
                    <a:ext uri="{FF2B5EF4-FFF2-40B4-BE49-F238E27FC236}">
                      <a16:creationId xmlns="" xmlns:a16="http://schemas.microsoft.com/office/drawing/2014/main" id="{86CDECDD-A710-413F-A1DA-CA04D295F5A7}"/>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TextBox 136">
                  <a:extLst>
                    <a:ext uri="{FF2B5EF4-FFF2-40B4-BE49-F238E27FC236}">
                      <a16:creationId xmlns="" xmlns:a16="http://schemas.microsoft.com/office/drawing/2014/main" id="{8B60E78D-C2FF-48F5-BA12-6FD43433925B}"/>
                    </a:ext>
                  </a:extLst>
                </p:cNvPr>
                <p:cNvSpPr txBox="1"/>
                <p:nvPr/>
              </p:nvSpPr>
              <p:spPr>
                <a:xfrm>
                  <a:off x="7737063" y="4914618"/>
                  <a:ext cx="69442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TextBox 137">
                  <a:extLst>
                    <a:ext uri="{FF2B5EF4-FFF2-40B4-BE49-F238E27FC236}">
                      <a16:creationId xmlns="" xmlns:a16="http://schemas.microsoft.com/office/drawing/2014/main" id="{187298CD-DFBB-4D8F-B3FF-E3AC3232D38C}"/>
                    </a:ext>
                  </a:extLst>
                </p:cNvPr>
                <p:cNvSpPr txBox="1"/>
                <p:nvPr/>
              </p:nvSpPr>
              <p:spPr>
                <a:xfrm>
                  <a:off x="8392746" y="4930493"/>
                  <a:ext cx="72487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endParaRPr kumimoji="0" lang="nl-NL"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TextBox 138">
                  <a:extLst>
                    <a:ext uri="{FF2B5EF4-FFF2-40B4-BE49-F238E27FC236}">
                      <a16:creationId xmlns="" xmlns:a16="http://schemas.microsoft.com/office/drawing/2014/main" id="{560F2354-F859-45F7-AC9E-B17118F3B6A0}"/>
                    </a:ext>
                  </a:extLst>
                </p:cNvPr>
                <p:cNvSpPr txBox="1"/>
                <p:nvPr/>
              </p:nvSpPr>
              <p:spPr>
                <a:xfrm>
                  <a:off x="6703846" y="5401054"/>
                  <a:ext cx="15824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every 2 days, 4 times total</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1" name="Straight Connector 140">
                  <a:extLst>
                    <a:ext uri="{FF2B5EF4-FFF2-40B4-BE49-F238E27FC236}">
                      <a16:creationId xmlns="" xmlns:a16="http://schemas.microsoft.com/office/drawing/2014/main" id="{D0D30AAB-6932-4C75-B10B-C64257ECE7D8}"/>
                    </a:ext>
                  </a:extLst>
                </p:cNvPr>
                <p:cNvCxnSpPr/>
                <p:nvPr/>
              </p:nvCxnSpPr>
              <p:spPr>
                <a:xfrm>
                  <a:off x="6568610" y="5371738"/>
                  <a:ext cx="1809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 xmlns:a16="http://schemas.microsoft.com/office/drawing/2014/main" id="{2CED67E2-5DBE-4A53-AA25-14E9D1163B6A}"/>
                    </a:ext>
                  </a:extLst>
                </p:cNvPr>
                <p:cNvSpPr txBox="1"/>
                <p:nvPr/>
              </p:nvSpPr>
              <p:spPr>
                <a:xfrm>
                  <a:off x="8394004" y="5373559"/>
                  <a:ext cx="14285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5-10 caterpillars?</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and halved after X days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3" name="Straight Connector 142">
                  <a:extLst>
                    <a:ext uri="{FF2B5EF4-FFF2-40B4-BE49-F238E27FC236}">
                      <a16:creationId xmlns="" xmlns:a16="http://schemas.microsoft.com/office/drawing/2014/main" id="{D188A499-AF71-4DFF-BCCB-BD9AD9FF9E27}"/>
                    </a:ext>
                  </a:extLst>
                </p:cNvPr>
                <p:cNvCxnSpPr>
                  <a:cxnSpLocks/>
                </p:cNvCxnSpPr>
                <p:nvPr/>
              </p:nvCxnSpPr>
              <p:spPr>
                <a:xfrm>
                  <a:off x="8461555" y="5375293"/>
                  <a:ext cx="656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 xmlns:a16="http://schemas.microsoft.com/office/drawing/2014/main" id="{7069C433-5DEB-47FC-8258-F0CB70D89CD9}"/>
                    </a:ext>
                  </a:extLst>
                </p:cNvPr>
                <p:cNvCxnSpPr/>
                <p:nvPr/>
              </p:nvCxnSpPr>
              <p:spPr>
                <a:xfrm>
                  <a:off x="9338875" y="387621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 xmlns:a16="http://schemas.microsoft.com/office/drawing/2014/main" id="{FE311887-3C05-4BEB-B1D3-F9A103632F33}"/>
                  </a:ext>
                </a:extLst>
              </p:cNvPr>
              <p:cNvSpPr txBox="1"/>
              <p:nvPr/>
            </p:nvSpPr>
            <p:spPr>
              <a:xfrm>
                <a:off x="6748117" y="5884162"/>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2" name="TextBox 181">
            <a:extLst>
              <a:ext uri="{FF2B5EF4-FFF2-40B4-BE49-F238E27FC236}">
                <a16:creationId xmlns="" xmlns:a16="http://schemas.microsoft.com/office/drawing/2014/main" id="{F50D1C17-B2C1-42B6-9A78-5F58594F5DB4}"/>
              </a:ext>
            </a:extLst>
          </p:cNvPr>
          <p:cNvSpPr txBox="1"/>
          <p:nvPr/>
        </p:nvSpPr>
        <p:spPr>
          <a:xfrm>
            <a:off x="10226934" y="6432212"/>
            <a:ext cx="1352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3 days + 1 week</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53" name="Group 52">
            <a:extLst>
              <a:ext uri="{FF2B5EF4-FFF2-40B4-BE49-F238E27FC236}">
                <a16:creationId xmlns="" xmlns:a16="http://schemas.microsoft.com/office/drawing/2014/main" id="{2E6D3E51-24E0-46B2-ABED-2C5609CB263A}"/>
              </a:ext>
            </a:extLst>
          </p:cNvPr>
          <p:cNvGrpSpPr/>
          <p:nvPr/>
        </p:nvGrpSpPr>
        <p:grpSpPr>
          <a:xfrm>
            <a:off x="9670866" y="2071994"/>
            <a:ext cx="2318557" cy="3491555"/>
            <a:chOff x="9670866" y="2071994"/>
            <a:chExt cx="2318557" cy="3491555"/>
          </a:xfrm>
        </p:grpSpPr>
        <p:sp>
          <p:nvSpPr>
            <p:cNvPr id="151" name="TextBox 150">
              <a:extLst>
                <a:ext uri="{FF2B5EF4-FFF2-40B4-BE49-F238E27FC236}">
                  <a16:creationId xmlns="" xmlns:a16="http://schemas.microsoft.com/office/drawing/2014/main" id="{70DC3514-A9BF-40B0-B3DB-F222D75FB78B}"/>
                </a:ext>
              </a:extLst>
            </p:cNvPr>
            <p:cNvSpPr txBox="1"/>
            <p:nvPr/>
          </p:nvSpPr>
          <p:spPr>
            <a:xfrm>
              <a:off x="9670866" y="2071994"/>
              <a:ext cx="227466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Sampling &amp; gene expression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184">
              <a:extLst>
                <a:ext uri="{FF2B5EF4-FFF2-40B4-BE49-F238E27FC236}">
                  <a16:creationId xmlns="" xmlns:a16="http://schemas.microsoft.com/office/drawing/2014/main" id="{6D772859-581A-4A55-AB0B-8665B61ECE78}"/>
                </a:ext>
              </a:extLst>
            </p:cNvPr>
            <p:cNvGrpSpPr/>
            <p:nvPr/>
          </p:nvGrpSpPr>
          <p:grpSpPr>
            <a:xfrm>
              <a:off x="9973102" y="2515913"/>
              <a:ext cx="1672253" cy="1605769"/>
              <a:chOff x="9973102" y="2515913"/>
              <a:chExt cx="1672253" cy="1605769"/>
            </a:xfrm>
          </p:grpSpPr>
          <p:sp>
            <p:nvSpPr>
              <p:cNvPr id="152" name="TextBox 151">
                <a:extLst>
                  <a:ext uri="{FF2B5EF4-FFF2-40B4-BE49-F238E27FC236}">
                    <a16:creationId xmlns="" xmlns:a16="http://schemas.microsoft.com/office/drawing/2014/main" id="{4D5EBE9C-BD49-4990-94F1-90F920280E83}"/>
                  </a:ext>
                </a:extLst>
              </p:cNvPr>
              <p:cNvSpPr txBox="1"/>
              <p:nvPr/>
            </p:nvSpPr>
            <p:spPr>
              <a:xfrm>
                <a:off x="9973102" y="3567684"/>
                <a:ext cx="1672253"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Leaf disc sampling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72 hours after last exposure</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/caterpillar) </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 name="Group 175">
                <a:extLst>
                  <a:ext uri="{FF2B5EF4-FFF2-40B4-BE49-F238E27FC236}">
                    <a16:creationId xmlns="" xmlns:a16="http://schemas.microsoft.com/office/drawing/2014/main" id="{FE3F095D-493B-41A3-8260-42B5014CFE00}"/>
                  </a:ext>
                </a:extLst>
              </p:cNvPr>
              <p:cNvGrpSpPr/>
              <p:nvPr/>
            </p:nvGrpSpPr>
            <p:grpSpPr>
              <a:xfrm>
                <a:off x="10477620" y="2515913"/>
                <a:ext cx="595826" cy="955066"/>
                <a:chOff x="10477620" y="2515913"/>
                <a:chExt cx="595826" cy="955066"/>
              </a:xfrm>
            </p:grpSpPr>
            <p:grpSp>
              <p:nvGrpSpPr>
                <p:cNvPr id="170" name="Group 169">
                  <a:extLst>
                    <a:ext uri="{FF2B5EF4-FFF2-40B4-BE49-F238E27FC236}">
                      <a16:creationId xmlns="" xmlns:a16="http://schemas.microsoft.com/office/drawing/2014/main" id="{4F4EC33D-1C7A-413F-B829-1230FB5C322B}"/>
                    </a:ext>
                  </a:extLst>
                </p:cNvPr>
                <p:cNvGrpSpPr/>
                <p:nvPr/>
              </p:nvGrpSpPr>
              <p:grpSpPr>
                <a:xfrm>
                  <a:off x="10477620" y="2515913"/>
                  <a:ext cx="595826" cy="955066"/>
                  <a:chOff x="10639491" y="4088689"/>
                  <a:chExt cx="595826" cy="955066"/>
                </a:xfrm>
              </p:grpSpPr>
              <p:sp>
                <p:nvSpPr>
                  <p:cNvPr id="164" name="Trapezoid 163">
                    <a:extLst>
                      <a:ext uri="{FF2B5EF4-FFF2-40B4-BE49-F238E27FC236}">
                        <a16:creationId xmlns="" xmlns:a16="http://schemas.microsoft.com/office/drawing/2014/main" id="{0AA8FF48-2F9D-4194-AAF7-74330351EA0A}"/>
                      </a:ext>
                    </a:extLst>
                  </p:cNvPr>
                  <p:cNvSpPr/>
                  <p:nvPr/>
                </p:nvSpPr>
                <p:spPr>
                  <a:xfrm rot="10800000">
                    <a:off x="10776066" y="4677372"/>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 xmlns:a16="http://schemas.microsoft.com/office/drawing/2014/main" id="{21DFD451-6078-4646-9C14-2E30D058E01F}"/>
                      </a:ext>
                    </a:extLst>
                  </p:cNvPr>
                  <p:cNvGrpSpPr/>
                  <p:nvPr/>
                </p:nvGrpSpPr>
                <p:grpSpPr>
                  <a:xfrm>
                    <a:off x="10639491" y="4088689"/>
                    <a:ext cx="595826" cy="600737"/>
                    <a:chOff x="3081337" y="504825"/>
                    <a:chExt cx="404813" cy="514350"/>
                  </a:xfrm>
                </p:grpSpPr>
                <p:cxnSp>
                  <p:nvCxnSpPr>
                    <p:cNvPr id="157" name="Straight Arrow Connector 156">
                      <a:extLst>
                        <a:ext uri="{FF2B5EF4-FFF2-40B4-BE49-F238E27FC236}">
                          <a16:creationId xmlns="" xmlns:a16="http://schemas.microsoft.com/office/drawing/2014/main" id="{EC22AC3C-796E-44AA-A028-EA059CFD492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8" name="Teardrop 157">
                      <a:extLst>
                        <a:ext uri="{FF2B5EF4-FFF2-40B4-BE49-F238E27FC236}">
                          <a16:creationId xmlns="" xmlns:a16="http://schemas.microsoft.com/office/drawing/2014/main" id="{C9569B09-ED40-4DD4-A786-B6C4C310D16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eardrop 158">
                      <a:extLst>
                        <a:ext uri="{FF2B5EF4-FFF2-40B4-BE49-F238E27FC236}">
                          <a16:creationId xmlns="" xmlns:a16="http://schemas.microsoft.com/office/drawing/2014/main" id="{A837418E-BD4C-431D-A18C-247E367B23B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1" name="Oval 170">
                  <a:extLst>
                    <a:ext uri="{FF2B5EF4-FFF2-40B4-BE49-F238E27FC236}">
                      <a16:creationId xmlns="" xmlns:a16="http://schemas.microsoft.com/office/drawing/2014/main" id="{AB5BFA6D-6E31-4BBF-B9EF-B5D4781C7DB6}"/>
                    </a:ext>
                  </a:extLst>
                </p:cNvPr>
                <p:cNvSpPr/>
                <p:nvPr/>
              </p:nvSpPr>
              <p:spPr>
                <a:xfrm>
                  <a:off x="10955711" y="2580128"/>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 xmlns:a16="http://schemas.microsoft.com/office/drawing/2014/main" id="{5C562706-43DC-4E8B-9A9E-598EABB5D0E7}"/>
                    </a:ext>
                  </a:extLst>
                </p:cNvPr>
                <p:cNvSpPr/>
                <p:nvPr/>
              </p:nvSpPr>
              <p:spPr>
                <a:xfrm>
                  <a:off x="10860280" y="266416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Oval 172">
                  <a:extLst>
                    <a:ext uri="{FF2B5EF4-FFF2-40B4-BE49-F238E27FC236}">
                      <a16:creationId xmlns="" xmlns:a16="http://schemas.microsoft.com/office/drawing/2014/main" id="{F6119DF0-C0EF-4F59-847F-613CAEE59FE1}"/>
                    </a:ext>
                  </a:extLst>
                </p:cNvPr>
                <p:cNvSpPr/>
                <p:nvPr/>
              </p:nvSpPr>
              <p:spPr>
                <a:xfrm>
                  <a:off x="10534115" y="256873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 xmlns:a16="http://schemas.microsoft.com/office/drawing/2014/main" id="{879955B8-6390-43E8-83AC-42780F608FD7}"/>
                    </a:ext>
                  </a:extLst>
                </p:cNvPr>
                <p:cNvSpPr/>
                <p:nvPr/>
              </p:nvSpPr>
              <p:spPr>
                <a:xfrm>
                  <a:off x="10628122" y="268837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 xmlns:a16="http://schemas.microsoft.com/office/drawing/2014/main" id="{803C8D48-A4E7-450D-9747-7C8C410FD394}"/>
                    </a:ext>
                  </a:extLst>
                </p:cNvPr>
                <p:cNvSpPr/>
                <p:nvPr/>
              </p:nvSpPr>
              <p:spPr>
                <a:xfrm>
                  <a:off x="10643786" y="2584394"/>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4" name="Group 183">
              <a:extLst>
                <a:ext uri="{FF2B5EF4-FFF2-40B4-BE49-F238E27FC236}">
                  <a16:creationId xmlns="" xmlns:a16="http://schemas.microsoft.com/office/drawing/2014/main" id="{E75B6ADE-BD98-4D1C-9C1E-3A506582F1C0}"/>
                </a:ext>
              </a:extLst>
            </p:cNvPr>
            <p:cNvGrpSpPr/>
            <p:nvPr/>
          </p:nvGrpSpPr>
          <p:grpSpPr>
            <a:xfrm>
              <a:off x="9904832" y="4311673"/>
              <a:ext cx="2084591" cy="1251876"/>
              <a:chOff x="9904832" y="4311673"/>
              <a:chExt cx="2084591" cy="1251876"/>
            </a:xfrm>
          </p:grpSpPr>
          <p:sp>
            <p:nvSpPr>
              <p:cNvPr id="178" name="TextBox 177">
                <a:extLst>
                  <a:ext uri="{FF2B5EF4-FFF2-40B4-BE49-F238E27FC236}">
                    <a16:creationId xmlns="" xmlns:a16="http://schemas.microsoft.com/office/drawing/2014/main" id="{D7760C3E-93DB-45AE-8893-316E8F7B63D3}"/>
                  </a:ext>
                </a:extLst>
              </p:cNvPr>
              <p:cNvSpPr txBox="1"/>
              <p:nvPr/>
            </p:nvSpPr>
            <p:spPr>
              <a:xfrm>
                <a:off x="9904832" y="5009551"/>
                <a:ext cx="203072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Expression of JA signaling genes (q-PCR); </a:t>
                </a:r>
                <a:r>
                  <a:rPr kumimoji="0" lang="en-US" sz="1000" b="1" i="1" u="none" strike="noStrike" kern="1200" cap="none" spc="0" normalizeH="0" baseline="0" noProof="0">
                    <a:ln>
                      <a:noFill/>
                    </a:ln>
                    <a:solidFill>
                      <a:srgbClr val="7030A0"/>
                    </a:solidFill>
                    <a:effectLst/>
                    <a:uLnTx/>
                    <a:uFillTx/>
                    <a:latin typeface="Calibri" panose="020F0502020204030204"/>
                    <a:ea typeface="+mn-ea"/>
                    <a:cs typeface="+mn-cs"/>
                  </a:rPr>
                  <a:t>LOX2, MYC2</a:t>
                </a: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83" name="TextBox 182">
                <a:extLst>
                  <a:ext uri="{FF2B5EF4-FFF2-40B4-BE49-F238E27FC236}">
                    <a16:creationId xmlns="" xmlns:a16="http://schemas.microsoft.com/office/drawing/2014/main" id="{E986AB1E-5291-40CA-BCE5-AE19539A0832}"/>
                  </a:ext>
                </a:extLst>
              </p:cNvPr>
              <p:cNvSpPr txBox="1"/>
              <p:nvPr/>
            </p:nvSpPr>
            <p:spPr>
              <a:xfrm>
                <a:off x="9912123" y="4311673"/>
                <a:ext cx="20773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6" name="TextBox 185">
            <a:extLst>
              <a:ext uri="{FF2B5EF4-FFF2-40B4-BE49-F238E27FC236}">
                <a16:creationId xmlns="" xmlns:a16="http://schemas.microsoft.com/office/drawing/2014/main" id="{390DC5C3-4F88-4635-B9FB-74DEBBF025E6}"/>
              </a:ext>
            </a:extLst>
          </p:cNvPr>
          <p:cNvSpPr txBox="1"/>
          <p:nvPr/>
        </p:nvSpPr>
        <p:spPr>
          <a:xfrm>
            <a:off x="196203" y="6154266"/>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7" name="TextBox 186">
            <a:extLst>
              <a:ext uri="{FF2B5EF4-FFF2-40B4-BE49-F238E27FC236}">
                <a16:creationId xmlns="" xmlns:a16="http://schemas.microsoft.com/office/drawing/2014/main" id="{CAF15423-E248-4D84-B033-BCFF2989AE19}"/>
              </a:ext>
            </a:extLst>
          </p:cNvPr>
          <p:cNvSpPr txBox="1"/>
          <p:nvPr/>
        </p:nvSpPr>
        <p:spPr>
          <a:xfrm>
            <a:off x="1576452" y="615614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43-44</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10" name="Group 9">
            <a:extLst>
              <a:ext uri="{FF2B5EF4-FFF2-40B4-BE49-F238E27FC236}">
                <a16:creationId xmlns="" xmlns:a16="http://schemas.microsoft.com/office/drawing/2014/main" id="{9C5BD6CD-A017-4C42-A560-72CCA3931A88}"/>
              </a:ext>
            </a:extLst>
          </p:cNvPr>
          <p:cNvGrpSpPr/>
          <p:nvPr/>
        </p:nvGrpSpPr>
        <p:grpSpPr>
          <a:xfrm>
            <a:off x="3624223" y="2086909"/>
            <a:ext cx="2102734" cy="4375134"/>
            <a:chOff x="3624223" y="2086909"/>
            <a:chExt cx="2102734" cy="4375134"/>
          </a:xfrm>
        </p:grpSpPr>
        <p:sp>
          <p:nvSpPr>
            <p:cNvPr id="35" name="TextBox 34">
              <a:extLst>
                <a:ext uri="{FF2B5EF4-FFF2-40B4-BE49-F238E27FC236}">
                  <a16:creationId xmlns="" xmlns:a16="http://schemas.microsoft.com/office/drawing/2014/main" id="{6B698E75-0372-46B2-AA35-064269C4B635}"/>
                </a:ext>
              </a:extLst>
            </p:cNvPr>
            <p:cNvSpPr txBox="1"/>
            <p:nvPr/>
          </p:nvSpPr>
          <p:spPr>
            <a:xfrm>
              <a:off x="4096533" y="2086909"/>
              <a:ext cx="9664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 xmlns:a16="http://schemas.microsoft.com/office/drawing/2014/main" id="{6C29BE93-534F-42D2-94EF-C0C7026E5381}"/>
                </a:ext>
              </a:extLst>
            </p:cNvPr>
            <p:cNvGrpSpPr/>
            <p:nvPr/>
          </p:nvGrpSpPr>
          <p:grpSpPr>
            <a:xfrm>
              <a:off x="3991114" y="2796161"/>
              <a:ext cx="1166911" cy="717285"/>
              <a:chOff x="3941248" y="2740293"/>
              <a:chExt cx="1166911" cy="717285"/>
            </a:xfrm>
          </p:grpSpPr>
          <p:sp>
            <p:nvSpPr>
              <p:cNvPr id="36" name="Trapezoid 35">
                <a:extLst>
                  <a:ext uri="{FF2B5EF4-FFF2-40B4-BE49-F238E27FC236}">
                    <a16:creationId xmlns="" xmlns:a16="http://schemas.microsoft.com/office/drawing/2014/main" id="{EF482C0B-6F8A-42D8-9788-A88528DD4F33}"/>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apezoid 36">
                <a:extLst>
                  <a:ext uri="{FF2B5EF4-FFF2-40B4-BE49-F238E27FC236}">
                    <a16:creationId xmlns="" xmlns:a16="http://schemas.microsoft.com/office/drawing/2014/main" id="{69FA107C-3501-4692-BB1A-FD4C97D9484D}"/>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 xmlns:a16="http://schemas.microsoft.com/office/drawing/2014/main" id="{06608A6B-9909-4184-86EA-DA32D076C342}"/>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9" name="Oval 38">
                <a:extLst>
                  <a:ext uri="{FF2B5EF4-FFF2-40B4-BE49-F238E27FC236}">
                    <a16:creationId xmlns="" xmlns:a16="http://schemas.microsoft.com/office/drawing/2014/main" id="{A4987929-D10A-4B44-BBCA-3F939B8D8E21}"/>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 xmlns:a16="http://schemas.microsoft.com/office/drawing/2014/main" id="{037950C8-9B5E-4749-9ED3-5312CAB1B6E6}"/>
                  </a:ext>
                </a:extLst>
              </p:cNvPr>
              <p:cNvGrpSpPr/>
              <p:nvPr/>
            </p:nvGrpSpPr>
            <p:grpSpPr>
              <a:xfrm>
                <a:off x="3941248" y="3145545"/>
                <a:ext cx="1166911" cy="312033"/>
                <a:chOff x="1269009" y="3089464"/>
                <a:chExt cx="1166911" cy="312033"/>
              </a:xfrm>
            </p:grpSpPr>
            <p:sp>
              <p:nvSpPr>
                <p:cNvPr id="47" name="TextBox 46">
                  <a:extLst>
                    <a:ext uri="{FF2B5EF4-FFF2-40B4-BE49-F238E27FC236}">
                      <a16:creationId xmlns="" xmlns:a16="http://schemas.microsoft.com/office/drawing/2014/main" id="{CDC1DB62-2BB7-4395-84D9-41896799FF55}"/>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0BF1F97C-BB1A-4DFE-B833-DB0DBE99A92E}"/>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sp>
          <p:nvSpPr>
            <p:cNvPr id="54" name="TextBox 53">
              <a:extLst>
                <a:ext uri="{FF2B5EF4-FFF2-40B4-BE49-F238E27FC236}">
                  <a16:creationId xmlns="" xmlns:a16="http://schemas.microsoft.com/office/drawing/2014/main" id="{BCAA63E2-975F-4EF0-B622-F8268840DA4C}"/>
                </a:ext>
              </a:extLst>
            </p:cNvPr>
            <p:cNvSpPr txBox="1"/>
            <p:nvPr/>
          </p:nvSpPr>
          <p:spPr>
            <a:xfrm>
              <a:off x="3624223" y="3581087"/>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72" name="TextBox 71">
              <a:extLst>
                <a:ext uri="{FF2B5EF4-FFF2-40B4-BE49-F238E27FC236}">
                  <a16:creationId xmlns="" xmlns:a16="http://schemas.microsoft.com/office/drawing/2014/main" id="{60A3A149-0042-48DA-866C-87BC1C4775F8}"/>
                </a:ext>
              </a:extLst>
            </p:cNvPr>
            <p:cNvSpPr txBox="1"/>
            <p:nvPr/>
          </p:nvSpPr>
          <p:spPr>
            <a:xfrm>
              <a:off x="3649657" y="5754157"/>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6" name="Group 85">
              <a:extLst>
                <a:ext uri="{FF2B5EF4-FFF2-40B4-BE49-F238E27FC236}">
                  <a16:creationId xmlns="" xmlns:a16="http://schemas.microsoft.com/office/drawing/2014/main" id="{D94A4C96-D597-4A95-8DAD-E2C6FFA56196}"/>
                </a:ext>
              </a:extLst>
            </p:cNvPr>
            <p:cNvGrpSpPr/>
            <p:nvPr/>
          </p:nvGrpSpPr>
          <p:grpSpPr>
            <a:xfrm>
              <a:off x="3945972" y="4301931"/>
              <a:ext cx="1166911" cy="1092177"/>
              <a:chOff x="3945972" y="4301931"/>
              <a:chExt cx="1166911" cy="1092177"/>
            </a:xfrm>
          </p:grpSpPr>
          <p:grpSp>
            <p:nvGrpSpPr>
              <p:cNvPr id="57" name="Group 56">
                <a:extLst>
                  <a:ext uri="{FF2B5EF4-FFF2-40B4-BE49-F238E27FC236}">
                    <a16:creationId xmlns="" xmlns:a16="http://schemas.microsoft.com/office/drawing/2014/main" id="{D3019CA2-A2A4-4F50-8A76-6C9DF2A7C872}"/>
                  </a:ext>
                </a:extLst>
              </p:cNvPr>
              <p:cNvGrpSpPr/>
              <p:nvPr/>
            </p:nvGrpSpPr>
            <p:grpSpPr>
              <a:xfrm>
                <a:off x="3945972" y="4676823"/>
                <a:ext cx="1166911" cy="717285"/>
                <a:chOff x="3941248" y="2740293"/>
                <a:chExt cx="1166911" cy="717285"/>
              </a:xfrm>
            </p:grpSpPr>
            <p:sp>
              <p:nvSpPr>
                <p:cNvPr id="58" name="Trapezoid 57">
                  <a:extLst>
                    <a:ext uri="{FF2B5EF4-FFF2-40B4-BE49-F238E27FC236}">
                      <a16:creationId xmlns="" xmlns:a16="http://schemas.microsoft.com/office/drawing/2014/main" id="{8560DB3D-2A69-4713-9689-383828A63E2E}"/>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rapezoid 58">
                  <a:extLst>
                    <a:ext uri="{FF2B5EF4-FFF2-40B4-BE49-F238E27FC236}">
                      <a16:creationId xmlns="" xmlns:a16="http://schemas.microsoft.com/office/drawing/2014/main" id="{4A82FB51-C42F-43B4-8455-4213B1E8130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 xmlns:a16="http://schemas.microsoft.com/office/drawing/2014/main" id="{005C158C-C52E-40FC-93B4-CC5956B44F99}"/>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Oval 60">
                  <a:extLst>
                    <a:ext uri="{FF2B5EF4-FFF2-40B4-BE49-F238E27FC236}">
                      <a16:creationId xmlns="" xmlns:a16="http://schemas.microsoft.com/office/drawing/2014/main" id="{29C13FF6-7553-4729-AE75-A1E24AA7E0FE}"/>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62" name="Group 61">
                  <a:extLst>
                    <a:ext uri="{FF2B5EF4-FFF2-40B4-BE49-F238E27FC236}">
                      <a16:creationId xmlns="" xmlns:a16="http://schemas.microsoft.com/office/drawing/2014/main" id="{04F2ADD4-2B7D-4975-913A-D1A6329D31CD}"/>
                    </a:ext>
                  </a:extLst>
                </p:cNvPr>
                <p:cNvGrpSpPr/>
                <p:nvPr/>
              </p:nvGrpSpPr>
              <p:grpSpPr>
                <a:xfrm>
                  <a:off x="3941248" y="3145545"/>
                  <a:ext cx="1166911" cy="312033"/>
                  <a:chOff x="1269009" y="3089464"/>
                  <a:chExt cx="1166911" cy="312033"/>
                </a:xfrm>
              </p:grpSpPr>
              <p:sp>
                <p:nvSpPr>
                  <p:cNvPr id="63" name="TextBox 62">
                    <a:extLst>
                      <a:ext uri="{FF2B5EF4-FFF2-40B4-BE49-F238E27FC236}">
                        <a16:creationId xmlns="" xmlns:a16="http://schemas.microsoft.com/office/drawing/2014/main" id="{D82A223E-EC53-4494-9A9F-6BC18B7D1E1A}"/>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 xmlns:a16="http://schemas.microsoft.com/office/drawing/2014/main" id="{D2DD87D7-D744-48DA-B4F6-1867DAC62A05}"/>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73" name="Group 72">
                <a:extLst>
                  <a:ext uri="{FF2B5EF4-FFF2-40B4-BE49-F238E27FC236}">
                    <a16:creationId xmlns="" xmlns:a16="http://schemas.microsoft.com/office/drawing/2014/main" id="{0EB7BDF7-F000-4E54-B04B-DC2B16ED4BCC}"/>
                  </a:ext>
                </a:extLst>
              </p:cNvPr>
              <p:cNvGrpSpPr/>
              <p:nvPr/>
            </p:nvGrpSpPr>
            <p:grpSpPr>
              <a:xfrm>
                <a:off x="4014770" y="4301931"/>
                <a:ext cx="302243" cy="384026"/>
                <a:chOff x="3081337" y="504825"/>
                <a:chExt cx="404813" cy="514350"/>
              </a:xfrm>
            </p:grpSpPr>
            <p:cxnSp>
              <p:nvCxnSpPr>
                <p:cNvPr id="74" name="Straight Arrow Connector 73">
                  <a:extLst>
                    <a:ext uri="{FF2B5EF4-FFF2-40B4-BE49-F238E27FC236}">
                      <a16:creationId xmlns="" xmlns:a16="http://schemas.microsoft.com/office/drawing/2014/main" id="{560E229F-6319-4B8F-A5E8-68E318A1B4F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 xmlns:a16="http://schemas.microsoft.com/office/drawing/2014/main" id="{DC420A1C-2DA8-45C4-9EC2-551E726B88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 xmlns:a16="http://schemas.microsoft.com/office/drawing/2014/main" id="{4BEB88B8-B9E3-42D6-B10F-61714C6D76D4}"/>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 xmlns:a16="http://schemas.microsoft.com/office/drawing/2014/main" id="{8A8F453D-B697-4898-8BDB-38559184F75A}"/>
                  </a:ext>
                </a:extLst>
              </p:cNvPr>
              <p:cNvGrpSpPr/>
              <p:nvPr/>
            </p:nvGrpSpPr>
            <p:grpSpPr>
              <a:xfrm>
                <a:off x="4694140" y="4304851"/>
                <a:ext cx="302243" cy="384026"/>
                <a:chOff x="3081337" y="504825"/>
                <a:chExt cx="404813" cy="514350"/>
              </a:xfrm>
            </p:grpSpPr>
            <p:cxnSp>
              <p:nvCxnSpPr>
                <p:cNvPr id="78" name="Straight Arrow Connector 77">
                  <a:extLst>
                    <a:ext uri="{FF2B5EF4-FFF2-40B4-BE49-F238E27FC236}">
                      <a16:creationId xmlns="" xmlns:a16="http://schemas.microsoft.com/office/drawing/2014/main" id="{4A9EC097-876B-49E8-8C2E-373275652B88}"/>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 xmlns:a16="http://schemas.microsoft.com/office/drawing/2014/main" id="{E6D80DA3-C6FB-4FC1-9D10-4FF53B762F0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 xmlns:a16="http://schemas.microsoft.com/office/drawing/2014/main" id="{02DEF66E-5F7F-4A6F-84A7-1981BEBE6BF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49" name="Straight Arrow Connector 148">
              <a:extLst>
                <a:ext uri="{FF2B5EF4-FFF2-40B4-BE49-F238E27FC236}">
                  <a16:creationId xmlns="" xmlns:a16="http://schemas.microsoft.com/office/drawing/2014/main" id="{4103A87D-66BB-464E-8D20-0D6133F0F3C7}"/>
                </a:ext>
              </a:extLst>
            </p:cNvPr>
            <p:cNvCxnSpPr>
              <a:cxnSpLocks/>
            </p:cNvCxnSpPr>
            <p:nvPr/>
          </p:nvCxnSpPr>
          <p:spPr>
            <a:xfrm>
              <a:off x="4528980" y="4013302"/>
              <a:ext cx="0" cy="236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 xmlns:a16="http://schemas.microsoft.com/office/drawing/2014/main" id="{3C7B01C0-8B84-4D03-86FA-E50739722299}"/>
                </a:ext>
              </a:extLst>
            </p:cNvPr>
            <p:cNvSpPr txBox="1"/>
            <p:nvPr/>
          </p:nvSpPr>
          <p:spPr>
            <a:xfrm>
              <a:off x="4076700" y="618468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sp>
        <p:nvSpPr>
          <p:cNvPr id="189" name="TextBox 188">
            <a:extLst>
              <a:ext uri="{FF2B5EF4-FFF2-40B4-BE49-F238E27FC236}">
                <a16:creationId xmlns="" xmlns:a16="http://schemas.microsoft.com/office/drawing/2014/main" id="{6DFB833C-6622-43B8-8BBF-96AB0AB40066}"/>
              </a:ext>
            </a:extLst>
          </p:cNvPr>
          <p:cNvSpPr txBox="1"/>
          <p:nvPr/>
        </p:nvSpPr>
        <p:spPr>
          <a:xfrm>
            <a:off x="8856159" y="617212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0" name="TextBox 189">
            <a:extLst>
              <a:ext uri="{FF2B5EF4-FFF2-40B4-BE49-F238E27FC236}">
                <a16:creationId xmlns="" xmlns:a16="http://schemas.microsoft.com/office/drawing/2014/main" id="{FFDE63E8-A6C2-4A31-A197-776128787EF9}"/>
              </a:ext>
            </a:extLst>
          </p:cNvPr>
          <p:cNvSpPr txBox="1"/>
          <p:nvPr/>
        </p:nvSpPr>
        <p:spPr>
          <a:xfrm>
            <a:off x="10506693" y="618689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48-49</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43" name="Straight Connector 42">
            <a:extLst>
              <a:ext uri="{FF2B5EF4-FFF2-40B4-BE49-F238E27FC236}">
                <a16:creationId xmlns="" xmlns:a16="http://schemas.microsoft.com/office/drawing/2014/main" id="{7C2D2649-4BBF-4855-9387-34B4DBD66626}"/>
              </a:ext>
            </a:extLst>
          </p:cNvPr>
          <p:cNvCxnSpPr>
            <a:endCxn id="17" idx="1"/>
          </p:cNvCxnSpPr>
          <p:nvPr/>
        </p:nvCxnSpPr>
        <p:spPr>
          <a:xfrm flipH="1">
            <a:off x="1493144" y="2379029"/>
            <a:ext cx="1747587" cy="1141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 xmlns:a16="http://schemas.microsoft.com/office/drawing/2014/main" id="{FC20E2AF-9578-42C7-B7CA-F3B2DF720791}"/>
              </a:ext>
            </a:extLst>
          </p:cNvPr>
          <p:cNvCxnSpPr>
            <a:cxnSpLocks/>
          </p:cNvCxnSpPr>
          <p:nvPr/>
        </p:nvCxnSpPr>
        <p:spPr>
          <a:xfrm flipH="1" flipV="1">
            <a:off x="1150617" y="2386363"/>
            <a:ext cx="1978678" cy="10889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p:bldP spid="44" grpId="0"/>
      <p:bldP spid="45" grpId="0"/>
      <p:bldP spid="49"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21A8C403-CC31-4D90-8C6E-94C7EA4BA344}"/>
              </a:ext>
            </a:extLst>
          </p:cNvPr>
          <p:cNvGrpSpPr/>
          <p:nvPr/>
        </p:nvGrpSpPr>
        <p:grpSpPr>
          <a:xfrm>
            <a:off x="4305993" y="2077279"/>
            <a:ext cx="2697102" cy="2831150"/>
            <a:chOff x="6519107" y="2530230"/>
            <a:chExt cx="2697102" cy="2831150"/>
          </a:xfrm>
        </p:grpSpPr>
        <p:grpSp>
          <p:nvGrpSpPr>
            <p:cNvPr id="6" name="Group 5">
              <a:extLst>
                <a:ext uri="{FF2B5EF4-FFF2-40B4-BE49-F238E27FC236}">
                  <a16:creationId xmlns="" xmlns:a16="http://schemas.microsoft.com/office/drawing/2014/main" id="{A53930E8-A7FC-49D9-BD8C-073B415BA251}"/>
                </a:ext>
              </a:extLst>
            </p:cNvPr>
            <p:cNvGrpSpPr/>
            <p:nvPr/>
          </p:nvGrpSpPr>
          <p:grpSpPr>
            <a:xfrm>
              <a:off x="6583322" y="3989265"/>
              <a:ext cx="485775" cy="956820"/>
              <a:chOff x="6504236" y="3327731"/>
              <a:chExt cx="485775" cy="956820"/>
            </a:xfrm>
          </p:grpSpPr>
          <p:sp>
            <p:nvSpPr>
              <p:cNvPr id="54" name="Trapezoid 53">
                <a:extLst>
                  <a:ext uri="{FF2B5EF4-FFF2-40B4-BE49-F238E27FC236}">
                    <a16:creationId xmlns="" xmlns:a16="http://schemas.microsoft.com/office/drawing/2014/main" id="{93891100-5529-4F6D-BAA9-B4507D74EC24}"/>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 xmlns:a16="http://schemas.microsoft.com/office/drawing/2014/main" id="{2FE832F4-6042-4782-99E1-C40E355F8EF0}"/>
                  </a:ext>
                </a:extLst>
              </p:cNvPr>
              <p:cNvGrpSpPr/>
              <p:nvPr/>
            </p:nvGrpSpPr>
            <p:grpSpPr>
              <a:xfrm>
                <a:off x="6544716" y="3327731"/>
                <a:ext cx="404813" cy="514350"/>
                <a:chOff x="3081337" y="504825"/>
                <a:chExt cx="404813" cy="514350"/>
              </a:xfrm>
            </p:grpSpPr>
            <p:cxnSp>
              <p:nvCxnSpPr>
                <p:cNvPr id="56" name="Straight Arrow Connector 55">
                  <a:extLst>
                    <a:ext uri="{FF2B5EF4-FFF2-40B4-BE49-F238E27FC236}">
                      <a16:creationId xmlns="" xmlns:a16="http://schemas.microsoft.com/office/drawing/2014/main" id="{9BA2A356-2624-4F29-9D0E-707A63E07FB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7" name="Teardrop 56">
                  <a:extLst>
                    <a:ext uri="{FF2B5EF4-FFF2-40B4-BE49-F238E27FC236}">
                      <a16:creationId xmlns="" xmlns:a16="http://schemas.microsoft.com/office/drawing/2014/main" id="{CD26B1F3-883A-45CD-8126-FC520F29B105}"/>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ardrop 57">
                  <a:extLst>
                    <a:ext uri="{FF2B5EF4-FFF2-40B4-BE49-F238E27FC236}">
                      <a16:creationId xmlns="" xmlns:a16="http://schemas.microsoft.com/office/drawing/2014/main" id="{99613E72-E3A0-40A3-8572-65B571E9F87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 name="Group 6">
              <a:extLst>
                <a:ext uri="{FF2B5EF4-FFF2-40B4-BE49-F238E27FC236}">
                  <a16:creationId xmlns="" xmlns:a16="http://schemas.microsoft.com/office/drawing/2014/main" id="{C4F73E49-C010-4D36-A722-43A2E7C1A3C2}"/>
                </a:ext>
              </a:extLst>
            </p:cNvPr>
            <p:cNvGrpSpPr/>
            <p:nvPr/>
          </p:nvGrpSpPr>
          <p:grpSpPr>
            <a:xfrm>
              <a:off x="7162702" y="2530230"/>
              <a:ext cx="1166911" cy="1092177"/>
              <a:chOff x="3945972" y="4301931"/>
              <a:chExt cx="1166911" cy="1092177"/>
            </a:xfrm>
          </p:grpSpPr>
          <p:grpSp>
            <p:nvGrpSpPr>
              <p:cNvPr id="38" name="Group 37">
                <a:extLst>
                  <a:ext uri="{FF2B5EF4-FFF2-40B4-BE49-F238E27FC236}">
                    <a16:creationId xmlns="" xmlns:a16="http://schemas.microsoft.com/office/drawing/2014/main" id="{BBB23A39-8459-4CF4-8AC2-E2494D8B67CD}"/>
                  </a:ext>
                </a:extLst>
              </p:cNvPr>
              <p:cNvGrpSpPr/>
              <p:nvPr/>
            </p:nvGrpSpPr>
            <p:grpSpPr>
              <a:xfrm>
                <a:off x="3945972" y="4676823"/>
                <a:ext cx="1166911" cy="717285"/>
                <a:chOff x="3941248" y="2740293"/>
                <a:chExt cx="1166911" cy="717285"/>
              </a:xfrm>
            </p:grpSpPr>
            <p:sp>
              <p:nvSpPr>
                <p:cNvPr id="47" name="Trapezoid 46">
                  <a:extLst>
                    <a:ext uri="{FF2B5EF4-FFF2-40B4-BE49-F238E27FC236}">
                      <a16:creationId xmlns="" xmlns:a16="http://schemas.microsoft.com/office/drawing/2014/main" id="{32FE2DCE-9F30-4C37-87EE-B3DDB251F3CB}"/>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apezoid 47">
                  <a:extLst>
                    <a:ext uri="{FF2B5EF4-FFF2-40B4-BE49-F238E27FC236}">
                      <a16:creationId xmlns="" xmlns:a16="http://schemas.microsoft.com/office/drawing/2014/main" id="{2CA750CA-7F7F-400E-842D-6A9BF489A8A5}"/>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 xmlns:a16="http://schemas.microsoft.com/office/drawing/2014/main" id="{C3EC590E-56EE-450E-A66B-35471F6E1BD5}"/>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0" name="Oval 49">
                  <a:extLst>
                    <a:ext uri="{FF2B5EF4-FFF2-40B4-BE49-F238E27FC236}">
                      <a16:creationId xmlns="" xmlns:a16="http://schemas.microsoft.com/office/drawing/2014/main" id="{32B38294-48EB-45EF-B191-968679C0A32C}"/>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1" name="Group 50">
                  <a:extLst>
                    <a:ext uri="{FF2B5EF4-FFF2-40B4-BE49-F238E27FC236}">
                      <a16:creationId xmlns="" xmlns:a16="http://schemas.microsoft.com/office/drawing/2014/main" id="{F6743EFF-40BF-414E-8CED-EDD07E5E746D}"/>
                    </a:ext>
                  </a:extLst>
                </p:cNvPr>
                <p:cNvGrpSpPr/>
                <p:nvPr/>
              </p:nvGrpSpPr>
              <p:grpSpPr>
                <a:xfrm>
                  <a:off x="3941248" y="3145545"/>
                  <a:ext cx="1166911" cy="312033"/>
                  <a:chOff x="1269009" y="3089464"/>
                  <a:chExt cx="1166911" cy="312033"/>
                </a:xfrm>
              </p:grpSpPr>
              <p:sp>
                <p:nvSpPr>
                  <p:cNvPr id="52" name="TextBox 51">
                    <a:extLst>
                      <a:ext uri="{FF2B5EF4-FFF2-40B4-BE49-F238E27FC236}">
                        <a16:creationId xmlns="" xmlns:a16="http://schemas.microsoft.com/office/drawing/2014/main" id="{46AB0D0B-BF71-4B30-BC57-2BA38E8CAF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TextBox 52">
                    <a:extLst>
                      <a:ext uri="{FF2B5EF4-FFF2-40B4-BE49-F238E27FC236}">
                        <a16:creationId xmlns="" xmlns:a16="http://schemas.microsoft.com/office/drawing/2014/main" id="{3FD6A847-4031-47CF-A581-B2F12E1A711B}"/>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9" name="Group 38">
                <a:extLst>
                  <a:ext uri="{FF2B5EF4-FFF2-40B4-BE49-F238E27FC236}">
                    <a16:creationId xmlns="" xmlns:a16="http://schemas.microsoft.com/office/drawing/2014/main" id="{9613A21A-9724-410F-9E6B-1B7CC72F744D}"/>
                  </a:ext>
                </a:extLst>
              </p:cNvPr>
              <p:cNvGrpSpPr/>
              <p:nvPr/>
            </p:nvGrpSpPr>
            <p:grpSpPr>
              <a:xfrm>
                <a:off x="4014770" y="4301931"/>
                <a:ext cx="302243" cy="384026"/>
                <a:chOff x="3081337" y="504825"/>
                <a:chExt cx="404813" cy="514350"/>
              </a:xfrm>
            </p:grpSpPr>
            <p:cxnSp>
              <p:nvCxnSpPr>
                <p:cNvPr id="44" name="Straight Arrow Connector 43">
                  <a:extLst>
                    <a:ext uri="{FF2B5EF4-FFF2-40B4-BE49-F238E27FC236}">
                      <a16:creationId xmlns="" xmlns:a16="http://schemas.microsoft.com/office/drawing/2014/main" id="{6CCD363A-D144-442D-93CC-544C472EF27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5" name="Teardrop 44">
                  <a:extLst>
                    <a:ext uri="{FF2B5EF4-FFF2-40B4-BE49-F238E27FC236}">
                      <a16:creationId xmlns="" xmlns:a16="http://schemas.microsoft.com/office/drawing/2014/main" id="{07115830-55BA-427F-A24A-A18FBB49874D}"/>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ardrop 45">
                  <a:extLst>
                    <a:ext uri="{FF2B5EF4-FFF2-40B4-BE49-F238E27FC236}">
                      <a16:creationId xmlns="" xmlns:a16="http://schemas.microsoft.com/office/drawing/2014/main" id="{D00CEFE7-5FE2-4AD1-8A67-1BC0CEE6C26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 xmlns:a16="http://schemas.microsoft.com/office/drawing/2014/main" id="{5D1C62E0-2203-4959-A205-64F069BC2134}"/>
                  </a:ext>
                </a:extLst>
              </p:cNvPr>
              <p:cNvGrpSpPr/>
              <p:nvPr/>
            </p:nvGrpSpPr>
            <p:grpSpPr>
              <a:xfrm>
                <a:off x="4694140" y="4304851"/>
                <a:ext cx="302243" cy="384026"/>
                <a:chOff x="3081337" y="504825"/>
                <a:chExt cx="404813" cy="514350"/>
              </a:xfrm>
            </p:grpSpPr>
            <p:cxnSp>
              <p:nvCxnSpPr>
                <p:cNvPr id="41" name="Straight Arrow Connector 40">
                  <a:extLst>
                    <a:ext uri="{FF2B5EF4-FFF2-40B4-BE49-F238E27FC236}">
                      <a16:creationId xmlns="" xmlns:a16="http://schemas.microsoft.com/office/drawing/2014/main" id="{BFA9E8F3-1B9E-41FF-BE07-FFCA02CD2E0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2" name="Teardrop 41">
                  <a:extLst>
                    <a:ext uri="{FF2B5EF4-FFF2-40B4-BE49-F238E27FC236}">
                      <a16:creationId xmlns="" xmlns:a16="http://schemas.microsoft.com/office/drawing/2014/main" id="{ED67F389-5BFF-4594-B199-706C68D877A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ardrop 42">
                  <a:extLst>
                    <a:ext uri="{FF2B5EF4-FFF2-40B4-BE49-F238E27FC236}">
                      <a16:creationId xmlns="" xmlns:a16="http://schemas.microsoft.com/office/drawing/2014/main" id="{70B646FF-9C8F-4B44-8B6B-080B5F0F62BD}"/>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 name="Straight Connector 7">
              <a:extLst>
                <a:ext uri="{FF2B5EF4-FFF2-40B4-BE49-F238E27FC236}">
                  <a16:creationId xmlns="" xmlns:a16="http://schemas.microsoft.com/office/drawing/2014/main" id="{E4C3886B-1A8A-4AF1-8050-5CF0BA73E3AC}"/>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apezoid 8">
              <a:extLst>
                <a:ext uri="{FF2B5EF4-FFF2-40B4-BE49-F238E27FC236}">
                  <a16:creationId xmlns="" xmlns:a16="http://schemas.microsoft.com/office/drawing/2014/main" id="{8E712B4F-187E-4626-8B1C-9A61931DA857}"/>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 xmlns:a16="http://schemas.microsoft.com/office/drawing/2014/main" id="{A08E8D2D-2054-47F1-8623-0FAE7925815E}"/>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 xmlns:a16="http://schemas.microsoft.com/office/drawing/2014/main" id="{92D76ACB-1826-4E47-8BAC-1B41EE958576}"/>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 xmlns:a16="http://schemas.microsoft.com/office/drawing/2014/main" id="{29D9E220-005C-4C8C-AA42-E846CF79AFF4}"/>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apezoid 12">
              <a:extLst>
                <a:ext uri="{FF2B5EF4-FFF2-40B4-BE49-F238E27FC236}">
                  <a16:creationId xmlns="" xmlns:a16="http://schemas.microsoft.com/office/drawing/2014/main" id="{7BD3AEA6-3FE5-474B-9AA1-70FBB0B7D81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 xmlns:a16="http://schemas.microsoft.com/office/drawing/2014/main" id="{E7B59304-A1A1-4882-AA76-8685BBB443A5}"/>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 name="Teardrop 14">
              <a:extLst>
                <a:ext uri="{FF2B5EF4-FFF2-40B4-BE49-F238E27FC236}">
                  <a16:creationId xmlns="" xmlns:a16="http://schemas.microsoft.com/office/drawing/2014/main" id="{F73EE993-6D08-4996-A5D5-B47EE23CF65D}"/>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ardrop 15">
              <a:extLst>
                <a:ext uri="{FF2B5EF4-FFF2-40B4-BE49-F238E27FC236}">
                  <a16:creationId xmlns="" xmlns:a16="http://schemas.microsoft.com/office/drawing/2014/main" id="{B8ABF004-3717-4D40-B2B2-7E39D64752CA}"/>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rapezoid 16">
              <a:extLst>
                <a:ext uri="{FF2B5EF4-FFF2-40B4-BE49-F238E27FC236}">
                  <a16:creationId xmlns="" xmlns:a16="http://schemas.microsoft.com/office/drawing/2014/main" id="{F0DCA8EB-3AE9-48AA-A39C-EEF82F979720}"/>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 xmlns:a16="http://schemas.microsoft.com/office/drawing/2014/main" id="{E8F807E8-E95C-4B45-BF3F-77B961168719}"/>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9" name="Teardrop 18">
              <a:extLst>
                <a:ext uri="{FF2B5EF4-FFF2-40B4-BE49-F238E27FC236}">
                  <a16:creationId xmlns="" xmlns:a16="http://schemas.microsoft.com/office/drawing/2014/main" id="{F65EDA66-869B-48C9-8968-470E6B2A2F5A}"/>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ardrop 19">
              <a:extLst>
                <a:ext uri="{FF2B5EF4-FFF2-40B4-BE49-F238E27FC236}">
                  <a16:creationId xmlns="" xmlns:a16="http://schemas.microsoft.com/office/drawing/2014/main" id="{F4FAF2B1-A86B-4C8B-889C-9808387CFBC5}"/>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 xmlns:a16="http://schemas.microsoft.com/office/drawing/2014/main" id="{34E36F11-5119-44B9-84FC-DD50E26C36D6}"/>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0CF8DF75-4F47-4B98-95C2-284888262204}"/>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56CE05C9-2A28-47F6-B909-1FDC38555322}"/>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5AA73B60-FDBA-4FF7-A4B8-15E7A07DFE77}"/>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5CAD6F78-F232-4905-8684-A9E02836D76B}"/>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F0FFF19E-0417-4B4F-9036-BD47EC85EF0F}"/>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 xmlns:a16="http://schemas.microsoft.com/office/drawing/2014/main" id="{5F45B4B7-94D4-4BA1-95A9-1957E3CA2556}"/>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 xmlns:a16="http://schemas.microsoft.com/office/drawing/2014/main" id="{803FCAB7-FB12-4C4B-AAC2-BCBEF77FB854}"/>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 xmlns:a16="http://schemas.microsoft.com/office/drawing/2014/main" id="{019ACF69-FBBC-4759-8541-10F80B018A44}"/>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 xmlns:a16="http://schemas.microsoft.com/office/drawing/2014/main" id="{8102FE1F-9543-474D-A025-D9F41E430FEC}"/>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 xmlns:a16="http://schemas.microsoft.com/office/drawing/2014/main" id="{5077AB51-77A4-4201-B7CB-55DB0F39DFE9}"/>
                </a:ext>
              </a:extLst>
            </p:cNvPr>
            <p:cNvSpPr txBox="1"/>
            <p:nvPr/>
          </p:nvSpPr>
          <p:spPr>
            <a:xfrm>
              <a:off x="7813206" y="4914618"/>
              <a:ext cx="5421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panose="020F0502020204030204"/>
                  <a:ea typeface="+mn-ea"/>
                  <a:cs typeface="+mn-cs"/>
                </a:rPr>
                <a:t>1mM</a:t>
              </a:r>
              <a:br>
                <a:rPr kumimoji="0" lang="en-US" sz="1100" b="1" i="0" u="none" strike="noStrike" kern="1200" cap="none" spc="0" normalizeH="0" baseline="0" noProof="0">
                  <a:ln>
                    <a:noFill/>
                  </a:ln>
                  <a:effectLst/>
                  <a:uLnTx/>
                  <a:uFillTx/>
                  <a:latin typeface="Calibri" panose="020F0502020204030204"/>
                  <a:ea typeface="+mn-ea"/>
                  <a:cs typeface="+mn-cs"/>
                </a:rPr>
              </a:br>
              <a:r>
                <a:rPr kumimoji="0" lang="en-US" sz="1100" b="1" i="0" u="none" strike="noStrike" kern="1200" cap="none" spc="0" normalizeH="0" baseline="0" noProof="0" err="1">
                  <a:ln>
                    <a:noFill/>
                  </a:ln>
                  <a:effectLst/>
                  <a:uLnTx/>
                  <a:uFillTx/>
                  <a:latin typeface="Calibri" panose="020F0502020204030204"/>
                  <a:ea typeface="+mn-ea"/>
                  <a:cs typeface="+mn-cs"/>
                </a:rPr>
                <a:t>MeJA</a:t>
              </a:r>
              <a:r>
                <a:rPr kumimoji="0" lang="en-US" sz="1100" b="1" i="0" u="none" strike="noStrike" kern="1200" cap="none" spc="0" normalizeH="0" baseline="0" noProof="0">
                  <a:ln>
                    <a:noFill/>
                  </a:ln>
                  <a:effectLst/>
                  <a:uLnTx/>
                  <a:uFillTx/>
                  <a:latin typeface="Calibri" panose="020F0502020204030204"/>
                  <a:ea typeface="+mn-ea"/>
                  <a:cs typeface="+mn-cs"/>
                </a:rPr>
                <a:t> </a:t>
              </a:r>
              <a:endParaRPr kumimoji="0" lang="nl-NL" sz="1100" b="1" i="0" u="none" strike="noStrike" kern="1200" cap="none" spc="0" normalizeH="0" baseline="0" noProof="0">
                <a:ln>
                  <a:noFill/>
                </a:ln>
                <a:effectLst/>
                <a:uLnTx/>
                <a:uFillTx/>
                <a:latin typeface="Calibri" panose="020F0502020204030204"/>
                <a:ea typeface="+mn-ea"/>
                <a:cs typeface="+mn-cs"/>
              </a:endParaRPr>
            </a:p>
          </p:txBody>
        </p:sp>
        <p:sp>
          <p:nvSpPr>
            <p:cNvPr id="32" name="TextBox 31">
              <a:extLst>
                <a:ext uri="{FF2B5EF4-FFF2-40B4-BE49-F238E27FC236}">
                  <a16:creationId xmlns="" xmlns:a16="http://schemas.microsoft.com/office/drawing/2014/main" id="{B1D73C07-49A2-46CF-9B84-5F0C109FE0F7}"/>
                </a:ext>
              </a:extLst>
            </p:cNvPr>
            <p:cNvSpPr txBox="1"/>
            <p:nvPr/>
          </p:nvSpPr>
          <p:spPr>
            <a:xfrm>
              <a:off x="8294162" y="4930493"/>
              <a:ext cx="92204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100" b="1" u="none" strike="noStrike" kern="1200" cap="none" spc="0" normalizeH="0" baseline="0" noProof="0">
                  <a:ln>
                    <a:noFill/>
                  </a:ln>
                  <a:solidFill>
                    <a:prstClr val="black"/>
                  </a:solidFill>
                  <a:effectLst/>
                  <a:uLnTx/>
                  <a:uFillTx/>
                  <a:latin typeface="Calibri" panose="020F0502020204030204"/>
                  <a:ea typeface="+mn-ea"/>
                  <a:cs typeface="+mn-cs"/>
                </a:rPr>
                <a:t>OS</a:t>
              </a:r>
              <a:endParaRPr kumimoji="0" lang="nl-NL" sz="1100" b="1"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9" name="Picture 58" descr="A close up of a cabbage&#10;&#10;Description automatically generated">
            <a:extLst>
              <a:ext uri="{FF2B5EF4-FFF2-40B4-BE49-F238E27FC236}">
                <a16:creationId xmlns="" xmlns:a16="http://schemas.microsoft.com/office/drawing/2014/main" id="{1E8770F5-55B9-49A1-AE4F-04218EC49C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4931797" y="1506178"/>
            <a:ext cx="593920" cy="347903"/>
          </a:xfrm>
          <a:prstGeom prst="rect">
            <a:avLst/>
          </a:prstGeom>
        </p:spPr>
      </p:pic>
      <p:pic>
        <p:nvPicPr>
          <p:cNvPr id="60" name="Picture 59" descr="A picture containing plant, small, sitting, vase&#10;&#10;Description automatically generated">
            <a:extLst>
              <a:ext uri="{FF2B5EF4-FFF2-40B4-BE49-F238E27FC236}">
                <a16:creationId xmlns="" xmlns:a16="http://schemas.microsoft.com/office/drawing/2014/main" id="{6BC833A8-4B5D-4EBB-8E69-3B8F0C793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808" y="1349748"/>
            <a:ext cx="288149" cy="562801"/>
          </a:xfrm>
          <a:prstGeom prst="rect">
            <a:avLst/>
          </a:prstGeom>
        </p:spPr>
      </p:pic>
      <p:sp>
        <p:nvSpPr>
          <p:cNvPr id="61" name="Oval 60">
            <a:extLst>
              <a:ext uri="{FF2B5EF4-FFF2-40B4-BE49-F238E27FC236}">
                <a16:creationId xmlns="" xmlns:a16="http://schemas.microsoft.com/office/drawing/2014/main" id="{8A0F816E-EC27-49E3-855D-D9FD24A23AA5}"/>
              </a:ext>
            </a:extLst>
          </p:cNvPr>
          <p:cNvSpPr/>
          <p:nvPr/>
        </p:nvSpPr>
        <p:spPr>
          <a:xfrm>
            <a:off x="4625001" y="1242743"/>
            <a:ext cx="1011870" cy="184350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 xmlns:a16="http://schemas.microsoft.com/office/drawing/2014/main" id="{5C752419-5334-41A0-9D8E-DDEB74EF0A53}"/>
              </a:ext>
            </a:extLst>
          </p:cNvPr>
          <p:cNvSpPr/>
          <p:nvPr/>
        </p:nvSpPr>
        <p:spPr>
          <a:xfrm>
            <a:off x="5453495" y="1236048"/>
            <a:ext cx="1011870" cy="1843509"/>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2">
                  <a:lumMod val="50000"/>
                </a:schemeClr>
              </a:solidFill>
            </a:endParaRPr>
          </a:p>
        </p:txBody>
      </p:sp>
      <p:grpSp>
        <p:nvGrpSpPr>
          <p:cNvPr id="75" name="Group 74">
            <a:extLst>
              <a:ext uri="{FF2B5EF4-FFF2-40B4-BE49-F238E27FC236}">
                <a16:creationId xmlns="" xmlns:a16="http://schemas.microsoft.com/office/drawing/2014/main" id="{947EE0EA-9072-4DD5-9873-9901FF3C8F10}"/>
              </a:ext>
            </a:extLst>
          </p:cNvPr>
          <p:cNvGrpSpPr/>
          <p:nvPr/>
        </p:nvGrpSpPr>
        <p:grpSpPr>
          <a:xfrm>
            <a:off x="-71729" y="855785"/>
            <a:ext cx="4124088" cy="4960834"/>
            <a:chOff x="-71729" y="855785"/>
            <a:chExt cx="4124088" cy="4960834"/>
          </a:xfrm>
        </p:grpSpPr>
        <p:pic>
          <p:nvPicPr>
            <p:cNvPr id="1026" name="Picture 2" descr="LI-3100C - Plants - Leaf Area Meter by DMP Ltd.">
              <a:extLst>
                <a:ext uri="{FF2B5EF4-FFF2-40B4-BE49-F238E27FC236}">
                  <a16:creationId xmlns="" xmlns:a16="http://schemas.microsoft.com/office/drawing/2014/main" id="{5EB30CE9-9BB5-44AA-A418-07AD17FAC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9" y="1430713"/>
              <a:ext cx="2309031" cy="115451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 xmlns:a16="http://schemas.microsoft.com/office/drawing/2014/main" id="{27F4C045-4972-42B7-8BE5-35F31680F2D7}"/>
                </a:ext>
              </a:extLst>
            </p:cNvPr>
            <p:cNvGrpSpPr/>
            <p:nvPr/>
          </p:nvGrpSpPr>
          <p:grpSpPr>
            <a:xfrm>
              <a:off x="272181" y="1756740"/>
              <a:ext cx="3780178" cy="4059879"/>
              <a:chOff x="192270" y="984817"/>
              <a:chExt cx="3780178" cy="4059879"/>
            </a:xfrm>
          </p:grpSpPr>
          <p:sp>
            <p:nvSpPr>
              <p:cNvPr id="63" name="TextBox 62">
                <a:extLst>
                  <a:ext uri="{FF2B5EF4-FFF2-40B4-BE49-F238E27FC236}">
                    <a16:creationId xmlns="" xmlns:a16="http://schemas.microsoft.com/office/drawing/2014/main" id="{ED5954B7-F2F1-4547-A6E4-677836C1D7FF}"/>
                  </a:ext>
                </a:extLst>
              </p:cNvPr>
              <p:cNvSpPr txBox="1"/>
              <p:nvPr/>
            </p:nvSpPr>
            <p:spPr>
              <a:xfrm>
                <a:off x="2100216" y="984817"/>
                <a:ext cx="1843582" cy="646331"/>
              </a:xfrm>
              <a:prstGeom prst="rect">
                <a:avLst/>
              </a:prstGeom>
              <a:noFill/>
            </p:spPr>
            <p:txBody>
              <a:bodyPr wrap="none" rtlCol="0">
                <a:spAutoFit/>
              </a:bodyPr>
              <a:lstStyle/>
              <a:p>
                <a:pPr algn="ctr"/>
                <a:r>
                  <a:rPr lang="en-US" b="1">
                    <a:solidFill>
                      <a:schemeClr val="accent2"/>
                    </a:solidFill>
                  </a:rPr>
                  <a:t>1. Total leaf area</a:t>
                </a:r>
                <a:br>
                  <a:rPr lang="en-US" b="1">
                    <a:solidFill>
                      <a:schemeClr val="accent2"/>
                    </a:solidFill>
                  </a:rPr>
                </a:br>
                <a:r>
                  <a:rPr lang="en-US" b="1">
                    <a:solidFill>
                      <a:schemeClr val="accent2"/>
                    </a:solidFill>
                  </a:rPr>
                  <a:t>(leaf area meter) </a:t>
                </a:r>
                <a:endParaRPr lang="nl-NL" b="1">
                  <a:solidFill>
                    <a:schemeClr val="accent2"/>
                  </a:solidFill>
                </a:endParaRPr>
              </a:p>
            </p:txBody>
          </p:sp>
          <p:sp>
            <p:nvSpPr>
              <p:cNvPr id="65" name="TextBox 64">
                <a:extLst>
                  <a:ext uri="{FF2B5EF4-FFF2-40B4-BE49-F238E27FC236}">
                    <a16:creationId xmlns="" xmlns:a16="http://schemas.microsoft.com/office/drawing/2014/main" id="{F46E1DEA-ED0D-4168-9E1A-2813F257483C}"/>
                  </a:ext>
                </a:extLst>
              </p:cNvPr>
              <p:cNvSpPr txBox="1"/>
              <p:nvPr/>
            </p:nvSpPr>
            <p:spPr>
              <a:xfrm>
                <a:off x="2318524" y="2013686"/>
                <a:ext cx="1422569" cy="646331"/>
              </a:xfrm>
              <a:prstGeom prst="rect">
                <a:avLst/>
              </a:prstGeom>
              <a:noFill/>
            </p:spPr>
            <p:txBody>
              <a:bodyPr wrap="none" rtlCol="0">
                <a:spAutoFit/>
              </a:bodyPr>
              <a:lstStyle/>
              <a:p>
                <a:pPr algn="ctr"/>
                <a:r>
                  <a:rPr lang="en-US" b="1">
                    <a:solidFill>
                      <a:schemeClr val="accent2"/>
                    </a:solidFill>
                  </a:rPr>
                  <a:t>2. Leaf width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6" name="TextBox 65">
                <a:extLst>
                  <a:ext uri="{FF2B5EF4-FFF2-40B4-BE49-F238E27FC236}">
                    <a16:creationId xmlns="" xmlns:a16="http://schemas.microsoft.com/office/drawing/2014/main" id="{1AC0D29A-3087-496D-9965-17C866C2838C}"/>
                  </a:ext>
                </a:extLst>
              </p:cNvPr>
              <p:cNvSpPr txBox="1"/>
              <p:nvPr/>
            </p:nvSpPr>
            <p:spPr>
              <a:xfrm>
                <a:off x="2285107" y="2996175"/>
                <a:ext cx="1473801" cy="646331"/>
              </a:xfrm>
              <a:prstGeom prst="rect">
                <a:avLst/>
              </a:prstGeom>
              <a:noFill/>
            </p:spPr>
            <p:txBody>
              <a:bodyPr wrap="none" rtlCol="0">
                <a:spAutoFit/>
              </a:bodyPr>
              <a:lstStyle/>
              <a:p>
                <a:pPr algn="ctr"/>
                <a:r>
                  <a:rPr lang="en-US" b="1">
                    <a:solidFill>
                      <a:schemeClr val="accent2"/>
                    </a:solidFill>
                  </a:rPr>
                  <a:t>3. Leaf length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7" name="TextBox 66">
                <a:extLst>
                  <a:ext uri="{FF2B5EF4-FFF2-40B4-BE49-F238E27FC236}">
                    <a16:creationId xmlns="" xmlns:a16="http://schemas.microsoft.com/office/drawing/2014/main" id="{EE18F5BA-1D86-4D5D-ADDC-33C3363528DA}"/>
                  </a:ext>
                </a:extLst>
              </p:cNvPr>
              <p:cNvSpPr txBox="1"/>
              <p:nvPr/>
            </p:nvSpPr>
            <p:spPr>
              <a:xfrm>
                <a:off x="2084687" y="4030779"/>
                <a:ext cx="1887761" cy="923330"/>
              </a:xfrm>
              <a:prstGeom prst="rect">
                <a:avLst/>
              </a:prstGeom>
              <a:noFill/>
            </p:spPr>
            <p:txBody>
              <a:bodyPr wrap="none" rtlCol="0">
                <a:spAutoFit/>
              </a:bodyPr>
              <a:lstStyle/>
              <a:p>
                <a:pPr algn="ctr"/>
                <a:r>
                  <a:rPr lang="en-US" b="1">
                    <a:solidFill>
                      <a:schemeClr val="accent2"/>
                    </a:solidFill>
                  </a:rPr>
                  <a:t>3. Leaf dry weight</a:t>
                </a:r>
                <a:br>
                  <a:rPr lang="en-US" b="1">
                    <a:solidFill>
                      <a:schemeClr val="accent2"/>
                    </a:solidFill>
                  </a:rPr>
                </a:br>
                <a:r>
                  <a:rPr lang="en-US" b="1">
                    <a:solidFill>
                      <a:schemeClr val="accent2"/>
                    </a:solidFill>
                  </a:rPr>
                  <a:t>(72hrs at 60◦C)</a:t>
                </a:r>
                <a:br>
                  <a:rPr lang="en-US" b="1">
                    <a:solidFill>
                      <a:schemeClr val="accent2"/>
                    </a:solidFill>
                  </a:rPr>
                </a:br>
                <a:endParaRPr lang="nl-NL" b="1">
                  <a:solidFill>
                    <a:schemeClr val="accent2"/>
                  </a:solidFill>
                </a:endParaRPr>
              </a:p>
            </p:txBody>
          </p:sp>
          <p:pic>
            <p:nvPicPr>
              <p:cNvPr id="1028" name="Picture 4" descr="STARRETT 4-Way Vernier Caliper, Range 0 in to 8 in, 0 mm to 203.2 mm,  Graduations 0.02 mm - 2ZUF5|125MEA-8/200 - Grainger">
                <a:extLst>
                  <a:ext uri="{FF2B5EF4-FFF2-40B4-BE49-F238E27FC236}">
                    <a16:creationId xmlns="" xmlns:a16="http://schemas.microsoft.com/office/drawing/2014/main" id="{48A13DA6-AAE6-458D-B607-E4953F8F56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58" y="2338449"/>
                <a:ext cx="1495605" cy="149560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indoor, table, sitting, food&#10;&#10;Description automatically generated">
                <a:extLst>
                  <a:ext uri="{FF2B5EF4-FFF2-40B4-BE49-F238E27FC236}">
                    <a16:creationId xmlns="" xmlns:a16="http://schemas.microsoft.com/office/drawing/2014/main" id="{016017FC-6CF3-48D8-AA20-6A80EC04FB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92270" y="4045460"/>
                <a:ext cx="1959543" cy="999236"/>
              </a:xfrm>
              <a:prstGeom prst="rect">
                <a:avLst/>
              </a:prstGeom>
            </p:spPr>
          </p:pic>
        </p:grpSp>
        <p:sp>
          <p:nvSpPr>
            <p:cNvPr id="76" name="TextBox 75">
              <a:extLst>
                <a:ext uri="{FF2B5EF4-FFF2-40B4-BE49-F238E27FC236}">
                  <a16:creationId xmlns="" xmlns:a16="http://schemas.microsoft.com/office/drawing/2014/main" id="{A9573299-20C6-42C6-9AF0-C0BBF4A73047}"/>
                </a:ext>
              </a:extLst>
            </p:cNvPr>
            <p:cNvSpPr txBox="1"/>
            <p:nvPr/>
          </p:nvSpPr>
          <p:spPr>
            <a:xfrm>
              <a:off x="2495716" y="855785"/>
              <a:ext cx="1354602" cy="369332"/>
            </a:xfrm>
            <a:prstGeom prst="rect">
              <a:avLst/>
            </a:prstGeom>
            <a:noFill/>
          </p:spPr>
          <p:txBody>
            <a:bodyPr wrap="none" rtlCol="0">
              <a:spAutoFit/>
            </a:bodyPr>
            <a:lstStyle/>
            <a:p>
              <a:pPr algn="ctr"/>
              <a:r>
                <a:rPr lang="en-US" b="1" i="1">
                  <a:solidFill>
                    <a:schemeClr val="accent2"/>
                  </a:solidFill>
                </a:rPr>
                <a:t>B. </a:t>
              </a:r>
              <a:r>
                <a:rPr lang="en-US" b="1" i="1" err="1">
                  <a:solidFill>
                    <a:schemeClr val="accent2"/>
                  </a:solidFill>
                </a:rPr>
                <a:t>oleraceae</a:t>
              </a:r>
              <a:endParaRPr lang="nl-NL" b="1" i="1">
                <a:solidFill>
                  <a:schemeClr val="accent2"/>
                </a:solidFill>
              </a:endParaRPr>
            </a:p>
          </p:txBody>
        </p:sp>
      </p:grpSp>
      <p:grpSp>
        <p:nvGrpSpPr>
          <p:cNvPr id="74" name="Group 73">
            <a:extLst>
              <a:ext uri="{FF2B5EF4-FFF2-40B4-BE49-F238E27FC236}">
                <a16:creationId xmlns="" xmlns:a16="http://schemas.microsoft.com/office/drawing/2014/main" id="{10AC2758-EB16-4507-BC9B-2B699270FD66}"/>
              </a:ext>
            </a:extLst>
          </p:cNvPr>
          <p:cNvGrpSpPr/>
          <p:nvPr/>
        </p:nvGrpSpPr>
        <p:grpSpPr>
          <a:xfrm>
            <a:off x="7270172" y="852183"/>
            <a:ext cx="4756791" cy="4471258"/>
            <a:chOff x="7270172" y="852183"/>
            <a:chExt cx="4756791" cy="4471258"/>
          </a:xfrm>
        </p:grpSpPr>
        <p:sp>
          <p:nvSpPr>
            <p:cNvPr id="73" name="TextBox 72">
              <a:extLst>
                <a:ext uri="{FF2B5EF4-FFF2-40B4-BE49-F238E27FC236}">
                  <a16:creationId xmlns="" xmlns:a16="http://schemas.microsoft.com/office/drawing/2014/main" id="{513F3F66-D811-4E6D-8797-E913AB276C2A}"/>
                </a:ext>
              </a:extLst>
            </p:cNvPr>
            <p:cNvSpPr txBox="1"/>
            <p:nvPr/>
          </p:nvSpPr>
          <p:spPr>
            <a:xfrm>
              <a:off x="7293859" y="1690521"/>
              <a:ext cx="2498055" cy="369332"/>
            </a:xfrm>
            <a:prstGeom prst="rect">
              <a:avLst/>
            </a:prstGeom>
            <a:noFill/>
          </p:spPr>
          <p:txBody>
            <a:bodyPr wrap="none" rtlCol="0">
              <a:spAutoFit/>
            </a:bodyPr>
            <a:lstStyle/>
            <a:p>
              <a:pPr algn="ctr"/>
              <a:r>
                <a:rPr lang="en-US" b="1">
                  <a:solidFill>
                    <a:schemeClr val="accent2">
                      <a:lumMod val="50000"/>
                    </a:schemeClr>
                  </a:solidFill>
                </a:rPr>
                <a:t>1. Total number of fruits</a:t>
              </a:r>
              <a:endParaRPr lang="nl-NL" b="1">
                <a:solidFill>
                  <a:schemeClr val="accent2">
                    <a:lumMod val="50000"/>
                  </a:schemeClr>
                </a:solidFill>
              </a:endParaRPr>
            </a:p>
          </p:txBody>
        </p:sp>
        <p:pic>
          <p:nvPicPr>
            <p:cNvPr id="71" name="Picture 70" descr="A picture containing indoor, small, sitting, table&#10;&#10;Description automatically generated">
              <a:extLst>
                <a:ext uri="{FF2B5EF4-FFF2-40B4-BE49-F238E27FC236}">
                  <a16:creationId xmlns="" xmlns:a16="http://schemas.microsoft.com/office/drawing/2014/main" id="{878761BA-E924-4C51-881D-11CC50B11C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616" t="23465" b="21406"/>
            <a:stretch/>
          </p:blipFill>
          <p:spPr>
            <a:xfrm rot="5400000">
              <a:off x="9808593" y="1358560"/>
              <a:ext cx="1820121" cy="1011871"/>
            </a:xfrm>
            <a:prstGeom prst="rect">
              <a:avLst/>
            </a:prstGeom>
          </p:spPr>
        </p:pic>
        <p:sp>
          <p:nvSpPr>
            <p:cNvPr id="77" name="TextBox 76">
              <a:extLst>
                <a:ext uri="{FF2B5EF4-FFF2-40B4-BE49-F238E27FC236}">
                  <a16:creationId xmlns="" xmlns:a16="http://schemas.microsoft.com/office/drawing/2014/main" id="{54067CDF-95E9-4714-8FD9-F51B312E8605}"/>
                </a:ext>
              </a:extLst>
            </p:cNvPr>
            <p:cNvSpPr txBox="1"/>
            <p:nvPr/>
          </p:nvSpPr>
          <p:spPr>
            <a:xfrm>
              <a:off x="7721131" y="852183"/>
              <a:ext cx="1241110" cy="369332"/>
            </a:xfrm>
            <a:prstGeom prst="rect">
              <a:avLst/>
            </a:prstGeom>
            <a:noFill/>
          </p:spPr>
          <p:txBody>
            <a:bodyPr wrap="none" rtlCol="0">
              <a:spAutoFit/>
            </a:bodyPr>
            <a:lstStyle/>
            <a:p>
              <a:pPr algn="ctr"/>
              <a:r>
                <a:rPr lang="en-US" b="1" i="1">
                  <a:solidFill>
                    <a:schemeClr val="accent2">
                      <a:lumMod val="50000"/>
                    </a:schemeClr>
                  </a:solidFill>
                </a:rPr>
                <a:t>A. thaliana</a:t>
              </a:r>
              <a:endParaRPr lang="nl-NL" b="1" i="1">
                <a:solidFill>
                  <a:schemeClr val="accent2">
                    <a:lumMod val="50000"/>
                  </a:schemeClr>
                </a:solidFill>
              </a:endParaRPr>
            </a:p>
          </p:txBody>
        </p:sp>
        <p:sp>
          <p:nvSpPr>
            <p:cNvPr id="78" name="TextBox 77">
              <a:extLst>
                <a:ext uri="{FF2B5EF4-FFF2-40B4-BE49-F238E27FC236}">
                  <a16:creationId xmlns="" xmlns:a16="http://schemas.microsoft.com/office/drawing/2014/main" id="{53E05CB7-6DC9-4E58-B448-872EF649E096}"/>
                </a:ext>
              </a:extLst>
            </p:cNvPr>
            <p:cNvSpPr txBox="1"/>
            <p:nvPr/>
          </p:nvSpPr>
          <p:spPr>
            <a:xfrm>
              <a:off x="7361117" y="3286044"/>
              <a:ext cx="2386230" cy="830997"/>
            </a:xfrm>
            <a:prstGeom prst="rect">
              <a:avLst/>
            </a:prstGeom>
            <a:noFill/>
          </p:spPr>
          <p:txBody>
            <a:bodyPr wrap="none" rtlCol="0">
              <a:spAutoFit/>
            </a:bodyPr>
            <a:lstStyle/>
            <a:p>
              <a:pPr algn="ctr"/>
              <a:r>
                <a:rPr lang="en-US" b="1">
                  <a:solidFill>
                    <a:schemeClr val="accent2">
                      <a:lumMod val="50000"/>
                    </a:schemeClr>
                  </a:solidFill>
                </a:rPr>
                <a:t>2. Leaf dry weight</a:t>
              </a:r>
              <a:br>
                <a:rPr lang="en-US" b="1">
                  <a:solidFill>
                    <a:schemeClr val="accent2">
                      <a:lumMod val="50000"/>
                    </a:schemeClr>
                  </a:solidFill>
                </a:rPr>
              </a:br>
              <a:r>
                <a:rPr lang="en-US" b="1">
                  <a:solidFill>
                    <a:schemeClr val="accent2">
                      <a:lumMod val="50000"/>
                    </a:schemeClr>
                  </a:solidFill>
                </a:rPr>
                <a:t>(72hrs at 60◦C)</a:t>
              </a:r>
              <a:br>
                <a:rPr lang="en-US" b="1">
                  <a:solidFill>
                    <a:schemeClr val="accent2">
                      <a:lumMod val="50000"/>
                    </a:schemeClr>
                  </a:solidFill>
                </a:rPr>
              </a:br>
              <a:r>
                <a:rPr lang="en-US" sz="1200" b="1">
                  <a:solidFill>
                    <a:srgbClr val="C00000"/>
                  </a:solidFill>
                </a:rPr>
                <a:t>Not very accurate (qPCR sampling)</a:t>
              </a:r>
              <a:endParaRPr lang="nl-NL" b="1">
                <a:solidFill>
                  <a:srgbClr val="C00000"/>
                </a:solidFill>
              </a:endParaRPr>
            </a:p>
          </p:txBody>
        </p:sp>
        <p:sp>
          <p:nvSpPr>
            <p:cNvPr id="79" name="TextBox 78">
              <a:extLst>
                <a:ext uri="{FF2B5EF4-FFF2-40B4-BE49-F238E27FC236}">
                  <a16:creationId xmlns="" xmlns:a16="http://schemas.microsoft.com/office/drawing/2014/main" id="{3D51A6E8-A753-4323-ABC7-B9E4F3E525C4}"/>
                </a:ext>
              </a:extLst>
            </p:cNvPr>
            <p:cNvSpPr txBox="1"/>
            <p:nvPr/>
          </p:nvSpPr>
          <p:spPr>
            <a:xfrm>
              <a:off x="7270172" y="4677110"/>
              <a:ext cx="2757230" cy="646331"/>
            </a:xfrm>
            <a:prstGeom prst="rect">
              <a:avLst/>
            </a:prstGeom>
            <a:noFill/>
          </p:spPr>
          <p:txBody>
            <a:bodyPr wrap="none" rtlCol="0">
              <a:spAutoFit/>
            </a:bodyPr>
            <a:lstStyle/>
            <a:p>
              <a:pPr algn="ctr"/>
              <a:r>
                <a:rPr lang="en-US" b="1">
                  <a:solidFill>
                    <a:schemeClr val="accent2">
                      <a:lumMod val="50000"/>
                    </a:schemeClr>
                  </a:solidFill>
                </a:rPr>
                <a:t>3. Inflorescence dry weight</a:t>
              </a:r>
              <a:br>
                <a:rPr lang="en-US" b="1">
                  <a:solidFill>
                    <a:schemeClr val="accent2">
                      <a:lumMod val="50000"/>
                    </a:schemeClr>
                  </a:solidFill>
                </a:rPr>
              </a:br>
              <a:r>
                <a:rPr lang="en-US" b="1">
                  <a:solidFill>
                    <a:schemeClr val="accent2">
                      <a:lumMod val="50000"/>
                    </a:schemeClr>
                  </a:solidFill>
                </a:rPr>
                <a:t>(72hrs at 60◦C)</a:t>
              </a:r>
              <a:endParaRPr lang="nl-NL" b="1">
                <a:solidFill>
                  <a:schemeClr val="accent2">
                    <a:lumMod val="50000"/>
                  </a:schemeClr>
                </a:solidFill>
              </a:endParaRPr>
            </a:p>
          </p:txBody>
        </p:sp>
        <p:pic>
          <p:nvPicPr>
            <p:cNvPr id="80" name="Picture 79" descr="A picture containing indoor, table, sitting, food&#10;&#10;Description automatically generated">
              <a:extLst>
                <a:ext uri="{FF2B5EF4-FFF2-40B4-BE49-F238E27FC236}">
                  <a16:creationId xmlns="" xmlns:a16="http://schemas.microsoft.com/office/drawing/2014/main" id="{618F285D-3246-4032-8E8D-10382DFD26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0067420" y="3606741"/>
              <a:ext cx="1959543" cy="999236"/>
            </a:xfrm>
            <a:prstGeom prst="rect">
              <a:avLst/>
            </a:prstGeom>
          </p:spPr>
        </p:pic>
      </p:grpSp>
      <p:sp>
        <p:nvSpPr>
          <p:cNvPr id="81" name="Rectangle 80">
            <a:extLst>
              <a:ext uri="{FF2B5EF4-FFF2-40B4-BE49-F238E27FC236}">
                <a16:creationId xmlns="" xmlns:a16="http://schemas.microsoft.com/office/drawing/2014/main" id="{12DCC5F6-B0C4-45B7-8B4B-587BE04EF721}"/>
              </a:ext>
            </a:extLst>
          </p:cNvPr>
          <p:cNvSpPr/>
          <p:nvPr/>
        </p:nvSpPr>
        <p:spPr>
          <a:xfrm>
            <a:off x="126929" y="156815"/>
            <a:ext cx="4243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Measured traits</a:t>
            </a:r>
          </a:p>
        </p:txBody>
      </p:sp>
    </p:spTree>
    <p:extLst>
      <p:ext uri="{BB962C8B-B14F-4D97-AF65-F5344CB8AC3E}">
        <p14:creationId xmlns:p14="http://schemas.microsoft.com/office/powerpoint/2010/main" val="6398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D413C365-0F81-4629-81A7-039887D163EF}"/>
              </a:ext>
            </a:extLst>
          </p:cNvPr>
          <p:cNvGrpSpPr/>
          <p:nvPr/>
        </p:nvGrpSpPr>
        <p:grpSpPr>
          <a:xfrm>
            <a:off x="2152213" y="704836"/>
            <a:ext cx="7887574" cy="2934986"/>
            <a:chOff x="714165" y="303026"/>
            <a:chExt cx="7887574" cy="2934986"/>
          </a:xfrm>
        </p:grpSpPr>
        <p:pic>
          <p:nvPicPr>
            <p:cNvPr id="3" name="Picture 2" descr="A picture containing indoor, food, box, different&#10;&#10;Description automatically generated">
              <a:extLst>
                <a:ext uri="{FF2B5EF4-FFF2-40B4-BE49-F238E27FC236}">
                  <a16:creationId xmlns="" xmlns:a16="http://schemas.microsoft.com/office/drawing/2014/main" id="{1D6CC5E9-BA43-43F2-8D06-3D78C80B75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 xmlns:a16="http://schemas.microsoft.com/office/drawing/2014/main" id="{BC0456F9-106E-4253-BF69-0909FDE3B6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7" name="Picture 6" descr="A picture containing indoor, food, photo, different&#10;&#10;Description automatically generated">
              <a:extLst>
                <a:ext uri="{FF2B5EF4-FFF2-40B4-BE49-F238E27FC236}">
                  <a16:creationId xmlns="" xmlns:a16="http://schemas.microsoft.com/office/drawing/2014/main" id="{A334A8FD-FAEB-4E6F-811F-B5B6AABEE7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9" name="Picture 8" descr="A picture containing indoor, photo, items, different&#10;&#10;Description automatically generated">
              <a:extLst>
                <a:ext uri="{FF2B5EF4-FFF2-40B4-BE49-F238E27FC236}">
                  <a16:creationId xmlns="" xmlns:a16="http://schemas.microsoft.com/office/drawing/2014/main" id="{B4959159-FC6A-4F84-B6AE-45A0F9E905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2" name="Group 1">
            <a:extLst>
              <a:ext uri="{FF2B5EF4-FFF2-40B4-BE49-F238E27FC236}">
                <a16:creationId xmlns="" xmlns:a16="http://schemas.microsoft.com/office/drawing/2014/main" id="{15CD1880-5023-4384-AB0F-5A76A24BAD44}"/>
              </a:ext>
            </a:extLst>
          </p:cNvPr>
          <p:cNvGrpSpPr/>
          <p:nvPr/>
        </p:nvGrpSpPr>
        <p:grpSpPr>
          <a:xfrm>
            <a:off x="2100721" y="3749628"/>
            <a:ext cx="7990557" cy="2840854"/>
            <a:chOff x="2099354" y="3559946"/>
            <a:chExt cx="7990557" cy="2840854"/>
          </a:xfrm>
        </p:grpSpPr>
        <p:pic>
          <p:nvPicPr>
            <p:cNvPr id="12" name="Picture 11" descr="A picture containing indoor, food, pizza, open&#10;&#10;Description automatically generated">
              <a:extLst>
                <a:ext uri="{FF2B5EF4-FFF2-40B4-BE49-F238E27FC236}">
                  <a16:creationId xmlns="" xmlns:a16="http://schemas.microsoft.com/office/drawing/2014/main" id="{762642DA-5712-4E6D-B7A7-798F28FCB0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4" name="Picture 13" descr="A picture containing photo, sitting, food, person&#10;&#10;Description automatically generated">
              <a:extLst>
                <a:ext uri="{FF2B5EF4-FFF2-40B4-BE49-F238E27FC236}">
                  <a16:creationId xmlns="" xmlns:a16="http://schemas.microsoft.com/office/drawing/2014/main" id="{219DFC61-C3DE-4DF8-8343-82103F03CA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6" name="Picture 15" descr="A picture containing indoor, food, open, different&#10;&#10;Description automatically generated">
              <a:extLst>
                <a:ext uri="{FF2B5EF4-FFF2-40B4-BE49-F238E27FC236}">
                  <a16:creationId xmlns="" xmlns:a16="http://schemas.microsoft.com/office/drawing/2014/main" id="{95AD1100-3277-474A-987D-50C63A78BD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8" name="Picture 17" descr="A picture containing food, indoor, oven, microwave&#10;&#10;Description automatically generated">
              <a:extLst>
                <a:ext uri="{FF2B5EF4-FFF2-40B4-BE49-F238E27FC236}">
                  <a16:creationId xmlns="" xmlns:a16="http://schemas.microsoft.com/office/drawing/2014/main" id="{03312438-4835-4A33-92AC-216929B3355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4" name="TextBox 3">
            <a:extLst>
              <a:ext uri="{FF2B5EF4-FFF2-40B4-BE49-F238E27FC236}">
                <a16:creationId xmlns="" xmlns:a16="http://schemas.microsoft.com/office/drawing/2014/main" id="{121FC058-EBB4-408F-99D8-871C88F5E66A}"/>
              </a:ext>
            </a:extLst>
          </p:cNvPr>
          <p:cNvSpPr txBox="1"/>
          <p:nvPr/>
        </p:nvSpPr>
        <p:spPr>
          <a:xfrm>
            <a:off x="477078" y="19480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3" name="TextBox 12">
            <a:extLst>
              <a:ext uri="{FF2B5EF4-FFF2-40B4-BE49-F238E27FC236}">
                <a16:creationId xmlns="" xmlns:a16="http://schemas.microsoft.com/office/drawing/2014/main" id="{A9C3920B-7EAD-4073-87E6-D363CD314682}"/>
              </a:ext>
            </a:extLst>
          </p:cNvPr>
          <p:cNvSpPr txBox="1"/>
          <p:nvPr/>
        </p:nvSpPr>
        <p:spPr>
          <a:xfrm>
            <a:off x="477078" y="49853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 xmlns:a16="http://schemas.microsoft.com/office/drawing/2014/main" id="{1846BDDA-DC3B-460C-AC81-7587F611ADC4}"/>
              </a:ext>
            </a:extLst>
          </p:cNvPr>
          <p:cNvSpPr txBox="1"/>
          <p:nvPr/>
        </p:nvSpPr>
        <p:spPr>
          <a:xfrm>
            <a:off x="2435073" y="2257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7" name="TextBox 16">
            <a:extLst>
              <a:ext uri="{FF2B5EF4-FFF2-40B4-BE49-F238E27FC236}">
                <a16:creationId xmlns="" xmlns:a16="http://schemas.microsoft.com/office/drawing/2014/main" id="{2AFB8653-B4BC-4FB6-837E-9739D9BD2627}"/>
              </a:ext>
            </a:extLst>
          </p:cNvPr>
          <p:cNvSpPr txBox="1"/>
          <p:nvPr/>
        </p:nvSpPr>
        <p:spPr>
          <a:xfrm>
            <a:off x="4430279" y="2256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9" name="TextBox 18">
            <a:extLst>
              <a:ext uri="{FF2B5EF4-FFF2-40B4-BE49-F238E27FC236}">
                <a16:creationId xmlns="" xmlns:a16="http://schemas.microsoft.com/office/drawing/2014/main" id="{59962265-2D17-447A-A3E9-FE385421691B}"/>
              </a:ext>
            </a:extLst>
          </p:cNvPr>
          <p:cNvSpPr txBox="1"/>
          <p:nvPr/>
        </p:nvSpPr>
        <p:spPr>
          <a:xfrm>
            <a:off x="6391134" y="2256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20" name="TextBox 19">
            <a:extLst>
              <a:ext uri="{FF2B5EF4-FFF2-40B4-BE49-F238E27FC236}">
                <a16:creationId xmlns="" xmlns:a16="http://schemas.microsoft.com/office/drawing/2014/main" id="{3D02696B-BBEC-4181-B54D-E518CBE47A16}"/>
              </a:ext>
            </a:extLst>
          </p:cNvPr>
          <p:cNvSpPr txBox="1"/>
          <p:nvPr/>
        </p:nvSpPr>
        <p:spPr>
          <a:xfrm>
            <a:off x="8315604" y="2256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21" name="TextBox 20">
            <a:extLst>
              <a:ext uri="{FF2B5EF4-FFF2-40B4-BE49-F238E27FC236}">
                <a16:creationId xmlns="" xmlns:a16="http://schemas.microsoft.com/office/drawing/2014/main" id="{8251E651-EB20-4264-8F76-E29F3F774392}"/>
              </a:ext>
            </a:extLst>
          </p:cNvPr>
          <p:cNvSpPr txBox="1"/>
          <p:nvPr/>
        </p:nvSpPr>
        <p:spPr>
          <a:xfrm>
            <a:off x="10303564" y="62827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2" name="Rectangle 21">
            <a:extLst>
              <a:ext uri="{FF2B5EF4-FFF2-40B4-BE49-F238E27FC236}">
                <a16:creationId xmlns="" xmlns:a16="http://schemas.microsoft.com/office/drawing/2014/main" id="{4E41595A-1D3D-475B-A271-A401A5CDD072}"/>
              </a:ext>
            </a:extLst>
          </p:cNvPr>
          <p:cNvSpPr/>
          <p:nvPr/>
        </p:nvSpPr>
        <p:spPr>
          <a:xfrm rot="5400000">
            <a:off x="8527891" y="31000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3" name="TextBox 22">
            <a:extLst>
              <a:ext uri="{FF2B5EF4-FFF2-40B4-BE49-F238E27FC236}">
                <a16:creationId xmlns="" xmlns:a16="http://schemas.microsoft.com/office/drawing/2014/main" id="{09E67B8C-770A-497D-9CE3-9D504BF3E07A}"/>
              </a:ext>
            </a:extLst>
          </p:cNvPr>
          <p:cNvSpPr txBox="1"/>
          <p:nvPr/>
        </p:nvSpPr>
        <p:spPr>
          <a:xfrm>
            <a:off x="477078" y="5913376"/>
            <a:ext cx="935064" cy="369332"/>
          </a:xfrm>
          <a:prstGeom prst="rect">
            <a:avLst/>
          </a:prstGeom>
          <a:noFill/>
        </p:spPr>
        <p:txBody>
          <a:bodyPr wrap="none" rtlCol="0">
            <a:spAutoFit/>
          </a:bodyPr>
          <a:lstStyle/>
          <a:p>
            <a:r>
              <a:rPr lang="en-US" dirty="0">
                <a:solidFill>
                  <a:srgbClr val="FF0000"/>
                </a:solidFill>
                <a:highlight>
                  <a:srgbClr val="FFFF00"/>
                </a:highlight>
              </a:rPr>
              <a:t>Pictures</a:t>
            </a:r>
          </a:p>
        </p:txBody>
      </p:sp>
    </p:spTree>
    <p:extLst>
      <p:ext uri="{BB962C8B-B14F-4D97-AF65-F5344CB8AC3E}">
        <p14:creationId xmlns:p14="http://schemas.microsoft.com/office/powerpoint/2010/main" val="16655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 xmlns:a16="http://schemas.microsoft.com/office/drawing/2014/main" id="{69F95F9E-F6D7-44AB-BE65-34188FDBBF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116597" y="75647"/>
            <a:ext cx="1184735" cy="693987"/>
          </a:xfrm>
          <a:prstGeom prst="rect">
            <a:avLst/>
          </a:prstGeom>
        </p:spPr>
      </p:pic>
      <p:grpSp>
        <p:nvGrpSpPr>
          <p:cNvPr id="12" name="Group 11">
            <a:extLst>
              <a:ext uri="{FF2B5EF4-FFF2-40B4-BE49-F238E27FC236}">
                <a16:creationId xmlns="" xmlns:a16="http://schemas.microsoft.com/office/drawing/2014/main" id="{ED38D672-3462-460A-A284-6B7452CFC238}"/>
              </a:ext>
            </a:extLst>
          </p:cNvPr>
          <p:cNvGrpSpPr/>
          <p:nvPr/>
        </p:nvGrpSpPr>
        <p:grpSpPr>
          <a:xfrm>
            <a:off x="1925412" y="417250"/>
            <a:ext cx="5807727" cy="3240025"/>
            <a:chOff x="2584187" y="164743"/>
            <a:chExt cx="7119654" cy="3971925"/>
          </a:xfrm>
        </p:grpSpPr>
        <p:pic>
          <p:nvPicPr>
            <p:cNvPr id="4" name="Picture 3" descr="Chart, box and whisker chart&#10;&#10;Description automatically generated">
              <a:extLst>
                <a:ext uri="{FF2B5EF4-FFF2-40B4-BE49-F238E27FC236}">
                  <a16:creationId xmlns="" xmlns:a16="http://schemas.microsoft.com/office/drawing/2014/main" id="{8AC0CBD0-EEE5-4C6F-AF7E-02295E180EBF}"/>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6" name="Picture 5" descr="Chart, box and whisker chart&#10;&#10;Description automatically generated">
              <a:extLst>
                <a:ext uri="{FF2B5EF4-FFF2-40B4-BE49-F238E27FC236}">
                  <a16:creationId xmlns="" xmlns:a16="http://schemas.microsoft.com/office/drawing/2014/main" id="{77DFEE77-5CB3-40CF-87FF-C9BFB227EE47}"/>
                </a:ext>
              </a:extLst>
            </p:cNvPr>
            <p:cNvPicPr>
              <a:picLocks noChangeAspect="1"/>
            </p:cNvPicPr>
            <p:nvPr/>
          </p:nvPicPr>
          <p:blipFill rotWithShape="1">
            <a:blip r:embed="rId4">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grpSp>
        <p:nvGrpSpPr>
          <p:cNvPr id="11" name="Group 10">
            <a:extLst>
              <a:ext uri="{FF2B5EF4-FFF2-40B4-BE49-F238E27FC236}">
                <a16:creationId xmlns="" xmlns:a16="http://schemas.microsoft.com/office/drawing/2014/main" id="{61B5FB41-1A37-474A-B481-9090433357CC}"/>
              </a:ext>
            </a:extLst>
          </p:cNvPr>
          <p:cNvGrpSpPr/>
          <p:nvPr/>
        </p:nvGrpSpPr>
        <p:grpSpPr>
          <a:xfrm>
            <a:off x="1925412" y="3695005"/>
            <a:ext cx="5780853" cy="3240025"/>
            <a:chOff x="2617130" y="2721331"/>
            <a:chExt cx="7086711" cy="3971926"/>
          </a:xfrm>
        </p:grpSpPr>
        <p:pic>
          <p:nvPicPr>
            <p:cNvPr id="8" name="Picture 7">
              <a:extLst>
                <a:ext uri="{FF2B5EF4-FFF2-40B4-BE49-F238E27FC236}">
                  <a16:creationId xmlns="" xmlns:a16="http://schemas.microsoft.com/office/drawing/2014/main" id="{33E9473D-049D-4B01-89BD-6C69362631F0}"/>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10" name="Picture 9" descr="Chart, box and whisker chart&#10;&#10;Description automatically generated">
              <a:extLst>
                <a:ext uri="{FF2B5EF4-FFF2-40B4-BE49-F238E27FC236}">
                  <a16:creationId xmlns="" xmlns:a16="http://schemas.microsoft.com/office/drawing/2014/main" id="{A7C5C83A-DDB5-4205-8AE3-89CFCD2DF21D}"/>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15" name="Picture 14" descr="Chart, box and whisker chart&#10;&#10;Description automatically generated">
            <a:extLst>
              <a:ext uri="{FF2B5EF4-FFF2-40B4-BE49-F238E27FC236}">
                <a16:creationId xmlns="" xmlns:a16="http://schemas.microsoft.com/office/drawing/2014/main" id="{066817FD-0346-4022-B509-DF2786764A94}"/>
              </a:ext>
            </a:extLst>
          </p:cNvPr>
          <p:cNvPicPr>
            <a:picLocks noChangeAspect="1"/>
          </p:cNvPicPr>
          <p:nvPr/>
        </p:nvPicPr>
        <p:blipFill rotWithShape="1">
          <a:blip r:embed="rId4">
            <a:extLst>
              <a:ext uri="{28A0092B-C50C-407E-A947-70E740481C1C}">
                <a14:useLocalDpi xmlns:a14="http://schemas.microsoft.com/office/drawing/2010/main" val="0"/>
              </a:ext>
            </a:extLst>
          </a:blip>
          <a:srcRect l="73592" t="35040" b="39403"/>
          <a:stretch/>
        </p:blipFill>
        <p:spPr>
          <a:xfrm>
            <a:off x="420819" y="2625572"/>
            <a:ext cx="1351476" cy="1069433"/>
          </a:xfrm>
          <a:prstGeom prst="rect">
            <a:avLst/>
          </a:prstGeom>
        </p:spPr>
      </p:pic>
      <p:sp>
        <p:nvSpPr>
          <p:cNvPr id="16" name="TextBox 15">
            <a:extLst>
              <a:ext uri="{FF2B5EF4-FFF2-40B4-BE49-F238E27FC236}">
                <a16:creationId xmlns="" xmlns:a16="http://schemas.microsoft.com/office/drawing/2014/main" id="{7125DAA5-CB0A-466C-9C2F-822E012CFE01}"/>
              </a:ext>
            </a:extLst>
          </p:cNvPr>
          <p:cNvSpPr txBox="1"/>
          <p:nvPr/>
        </p:nvSpPr>
        <p:spPr>
          <a:xfrm>
            <a:off x="7696940" y="1623047"/>
            <a:ext cx="3183564" cy="523220"/>
          </a:xfrm>
          <a:prstGeom prst="rect">
            <a:avLst/>
          </a:prstGeom>
          <a:noFill/>
        </p:spPr>
        <p:txBody>
          <a:bodyPr wrap="none" rtlCol="0">
            <a:spAutoFit/>
          </a:bodyPr>
          <a:lstStyle/>
          <a:p>
            <a:r>
              <a:rPr lang="en-US" sz="1400" b="1"/>
              <a:t>Same trend for Dry weight and Leaf area</a:t>
            </a:r>
            <a:br>
              <a:rPr lang="en-US" sz="1400" b="1"/>
            </a:br>
            <a:r>
              <a:rPr lang="en-US" sz="1400" b="1"/>
              <a:t>LA -&gt; good predictor</a:t>
            </a:r>
          </a:p>
        </p:txBody>
      </p:sp>
      <p:sp>
        <p:nvSpPr>
          <p:cNvPr id="17" name="TextBox 16">
            <a:extLst>
              <a:ext uri="{FF2B5EF4-FFF2-40B4-BE49-F238E27FC236}">
                <a16:creationId xmlns="" xmlns:a16="http://schemas.microsoft.com/office/drawing/2014/main" id="{D73CF3D6-CCD8-4121-9B62-0407BEA5D542}"/>
              </a:ext>
            </a:extLst>
          </p:cNvPr>
          <p:cNvSpPr txBox="1"/>
          <p:nvPr/>
        </p:nvSpPr>
        <p:spPr>
          <a:xfrm>
            <a:off x="7606821" y="4600178"/>
            <a:ext cx="2659767" cy="307777"/>
          </a:xfrm>
          <a:prstGeom prst="rect">
            <a:avLst/>
          </a:prstGeom>
          <a:noFill/>
        </p:spPr>
        <p:txBody>
          <a:bodyPr wrap="none" rtlCol="0">
            <a:spAutoFit/>
          </a:bodyPr>
          <a:lstStyle/>
          <a:p>
            <a:r>
              <a:rPr lang="en-US" sz="1400" b="1"/>
              <a:t>Less clear for </a:t>
            </a:r>
            <a:r>
              <a:rPr lang="en-US" sz="1400" b="1" err="1"/>
              <a:t>LxW</a:t>
            </a:r>
            <a:r>
              <a:rPr lang="en-US" sz="1400" b="1"/>
              <a:t> measurements</a:t>
            </a:r>
          </a:p>
        </p:txBody>
      </p:sp>
      <p:sp>
        <p:nvSpPr>
          <p:cNvPr id="24" name="TextBox 23">
            <a:extLst>
              <a:ext uri="{FF2B5EF4-FFF2-40B4-BE49-F238E27FC236}">
                <a16:creationId xmlns="" xmlns:a16="http://schemas.microsoft.com/office/drawing/2014/main" id="{E24F2CFF-97D9-4083-A55A-5A358CB4407D}"/>
              </a:ext>
            </a:extLst>
          </p:cNvPr>
          <p:cNvSpPr txBox="1"/>
          <p:nvPr/>
        </p:nvSpPr>
        <p:spPr>
          <a:xfrm>
            <a:off x="8852516" y="5850858"/>
            <a:ext cx="3169907"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B. </a:t>
            </a:r>
            <a:r>
              <a:rPr lang="en-US" sz="1400" b="1" i="1" err="1">
                <a:solidFill>
                  <a:schemeClr val="accent5">
                    <a:lumMod val="75000"/>
                  </a:schemeClr>
                </a:solidFill>
              </a:rPr>
              <a:t>oleraceae</a:t>
            </a:r>
            <a:r>
              <a:rPr lang="en-US" sz="1400" b="1">
                <a:solidFill>
                  <a:schemeClr val="accent5">
                    <a:lumMod val="75000"/>
                  </a:schemeClr>
                </a:solidFill>
              </a:rPr>
              <a:t>:</a:t>
            </a:r>
          </a:p>
          <a:p>
            <a:r>
              <a:rPr lang="en-US" sz="1400" b="1">
                <a:solidFill>
                  <a:schemeClr val="accent5">
                    <a:lumMod val="75000"/>
                  </a:schemeClr>
                </a:solidFill>
              </a:rPr>
              <a:t>1mM reduces significantly plant size for </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br>
              <a:rPr lang="en-US" sz="1400" b="1">
                <a:solidFill>
                  <a:schemeClr val="accent5">
                    <a:lumMod val="75000"/>
                  </a:schemeClr>
                </a:solidFill>
              </a:rPr>
            </a:br>
            <a:r>
              <a:rPr lang="en-US" sz="1400" b="1">
                <a:solidFill>
                  <a:schemeClr val="accent5">
                    <a:lumMod val="75000"/>
                  </a:schemeClr>
                </a:solidFill>
              </a:rPr>
              <a:t>(also to controls!) </a:t>
            </a:r>
          </a:p>
        </p:txBody>
      </p:sp>
      <p:sp>
        <p:nvSpPr>
          <p:cNvPr id="25" name="TextBox 24">
            <a:extLst>
              <a:ext uri="{FF2B5EF4-FFF2-40B4-BE49-F238E27FC236}">
                <a16:creationId xmlns="" xmlns:a16="http://schemas.microsoft.com/office/drawing/2014/main" id="{4D1FA29F-796A-4335-A1F8-41A0F3AF0108}"/>
              </a:ext>
            </a:extLst>
          </p:cNvPr>
          <p:cNvSpPr txBox="1"/>
          <p:nvPr/>
        </p:nvSpPr>
        <p:spPr>
          <a:xfrm>
            <a:off x="6552988" y="1067938"/>
            <a:ext cx="268022" cy="276999"/>
          </a:xfrm>
          <a:prstGeom prst="rect">
            <a:avLst/>
          </a:prstGeom>
          <a:noFill/>
        </p:spPr>
        <p:txBody>
          <a:bodyPr wrap="none" rtlCol="0">
            <a:spAutoFit/>
          </a:bodyPr>
          <a:lstStyle/>
          <a:p>
            <a:r>
              <a:rPr lang="en-US" sz="1200" b="1"/>
              <a:t>b</a:t>
            </a:r>
          </a:p>
        </p:txBody>
      </p:sp>
      <p:pic>
        <p:nvPicPr>
          <p:cNvPr id="27" name="Picture 26">
            <a:extLst>
              <a:ext uri="{FF2B5EF4-FFF2-40B4-BE49-F238E27FC236}">
                <a16:creationId xmlns="" xmlns:a16="http://schemas.microsoft.com/office/drawing/2014/main" id="{5C7A365A-E6FA-446C-8D12-F3CA9F07A85A}"/>
              </a:ext>
            </a:extLst>
          </p:cNvPr>
          <p:cNvPicPr>
            <a:picLocks noChangeAspect="1"/>
          </p:cNvPicPr>
          <p:nvPr/>
        </p:nvPicPr>
        <p:blipFill>
          <a:blip r:embed="rId7"/>
          <a:stretch>
            <a:fillRect/>
          </a:stretch>
        </p:blipFill>
        <p:spPr>
          <a:xfrm>
            <a:off x="5179917" y="2893437"/>
            <a:ext cx="1310381" cy="218397"/>
          </a:xfrm>
          <a:prstGeom prst="rect">
            <a:avLst/>
          </a:prstGeom>
        </p:spPr>
      </p:pic>
      <p:pic>
        <p:nvPicPr>
          <p:cNvPr id="28" name="Picture 27">
            <a:extLst>
              <a:ext uri="{FF2B5EF4-FFF2-40B4-BE49-F238E27FC236}">
                <a16:creationId xmlns="" xmlns:a16="http://schemas.microsoft.com/office/drawing/2014/main" id="{85E9C62B-28A6-4CF1-B340-797B68747245}"/>
              </a:ext>
            </a:extLst>
          </p:cNvPr>
          <p:cNvPicPr>
            <a:picLocks noChangeAspect="1"/>
          </p:cNvPicPr>
          <p:nvPr/>
        </p:nvPicPr>
        <p:blipFill>
          <a:blip r:embed="rId8"/>
          <a:stretch>
            <a:fillRect/>
          </a:stretch>
        </p:blipFill>
        <p:spPr>
          <a:xfrm>
            <a:off x="5200716" y="3824951"/>
            <a:ext cx="1289582" cy="218397"/>
          </a:xfrm>
          <a:prstGeom prst="rect">
            <a:avLst/>
          </a:prstGeom>
        </p:spPr>
      </p:pic>
      <p:pic>
        <p:nvPicPr>
          <p:cNvPr id="29" name="Picture 28">
            <a:extLst>
              <a:ext uri="{FF2B5EF4-FFF2-40B4-BE49-F238E27FC236}">
                <a16:creationId xmlns="" xmlns:a16="http://schemas.microsoft.com/office/drawing/2014/main" id="{5A516EB5-C16B-4818-9D02-57FDE970179C}"/>
              </a:ext>
            </a:extLst>
          </p:cNvPr>
          <p:cNvPicPr>
            <a:picLocks noChangeAspect="1"/>
          </p:cNvPicPr>
          <p:nvPr/>
        </p:nvPicPr>
        <p:blipFill>
          <a:blip r:embed="rId9"/>
          <a:stretch>
            <a:fillRect/>
          </a:stretch>
        </p:blipFill>
        <p:spPr>
          <a:xfrm>
            <a:off x="2354314" y="3816045"/>
            <a:ext cx="1279892" cy="227303"/>
          </a:xfrm>
          <a:prstGeom prst="rect">
            <a:avLst/>
          </a:prstGeom>
        </p:spPr>
      </p:pic>
      <p:pic>
        <p:nvPicPr>
          <p:cNvPr id="30" name="Picture 29">
            <a:extLst>
              <a:ext uri="{FF2B5EF4-FFF2-40B4-BE49-F238E27FC236}">
                <a16:creationId xmlns="" xmlns:a16="http://schemas.microsoft.com/office/drawing/2014/main" id="{1CA2191E-CCA1-4969-A77C-DF27DD9D81D2}"/>
              </a:ext>
            </a:extLst>
          </p:cNvPr>
          <p:cNvPicPr>
            <a:picLocks noChangeAspect="1"/>
          </p:cNvPicPr>
          <p:nvPr/>
        </p:nvPicPr>
        <p:blipFill>
          <a:blip r:embed="rId10"/>
          <a:stretch>
            <a:fillRect/>
          </a:stretch>
        </p:blipFill>
        <p:spPr>
          <a:xfrm>
            <a:off x="2341944" y="2828844"/>
            <a:ext cx="1253640" cy="207320"/>
          </a:xfrm>
          <a:prstGeom prst="rect">
            <a:avLst/>
          </a:prstGeom>
        </p:spPr>
      </p:pic>
      <p:sp>
        <p:nvSpPr>
          <p:cNvPr id="31" name="TextBox 30">
            <a:extLst>
              <a:ext uri="{FF2B5EF4-FFF2-40B4-BE49-F238E27FC236}">
                <a16:creationId xmlns="" xmlns:a16="http://schemas.microsoft.com/office/drawing/2014/main" id="{411CB868-7A63-41C4-8FA2-99BF12655C5D}"/>
              </a:ext>
            </a:extLst>
          </p:cNvPr>
          <p:cNvSpPr txBox="1"/>
          <p:nvPr/>
        </p:nvSpPr>
        <p:spPr>
          <a:xfrm>
            <a:off x="3252220" y="769634"/>
            <a:ext cx="343364" cy="276999"/>
          </a:xfrm>
          <a:prstGeom prst="rect">
            <a:avLst/>
          </a:prstGeom>
          <a:noFill/>
        </p:spPr>
        <p:txBody>
          <a:bodyPr wrap="square" rtlCol="0">
            <a:spAutoFit/>
          </a:bodyPr>
          <a:lstStyle/>
          <a:p>
            <a:r>
              <a:rPr lang="en-US" sz="1200" b="1"/>
              <a:t>a</a:t>
            </a:r>
          </a:p>
        </p:txBody>
      </p:sp>
      <p:sp>
        <p:nvSpPr>
          <p:cNvPr id="32" name="TextBox 31">
            <a:extLst>
              <a:ext uri="{FF2B5EF4-FFF2-40B4-BE49-F238E27FC236}">
                <a16:creationId xmlns="" xmlns:a16="http://schemas.microsoft.com/office/drawing/2014/main" id="{720FEE89-36DF-471F-A1E1-5C26C5A13194}"/>
              </a:ext>
            </a:extLst>
          </p:cNvPr>
          <p:cNvSpPr txBox="1"/>
          <p:nvPr/>
        </p:nvSpPr>
        <p:spPr>
          <a:xfrm>
            <a:off x="2466003" y="278750"/>
            <a:ext cx="343364" cy="276999"/>
          </a:xfrm>
          <a:prstGeom prst="rect">
            <a:avLst/>
          </a:prstGeom>
          <a:noFill/>
        </p:spPr>
        <p:txBody>
          <a:bodyPr wrap="none" rtlCol="0">
            <a:spAutoFit/>
          </a:bodyPr>
          <a:lstStyle/>
          <a:p>
            <a:r>
              <a:rPr lang="en-US" sz="1200" b="1"/>
              <a:t>ab</a:t>
            </a:r>
          </a:p>
        </p:txBody>
      </p:sp>
      <p:sp>
        <p:nvSpPr>
          <p:cNvPr id="33" name="TextBox 32">
            <a:extLst>
              <a:ext uri="{FF2B5EF4-FFF2-40B4-BE49-F238E27FC236}">
                <a16:creationId xmlns="" xmlns:a16="http://schemas.microsoft.com/office/drawing/2014/main" id="{98DFC11E-91F8-4430-B4B8-B8A72022AB8C}"/>
              </a:ext>
            </a:extLst>
          </p:cNvPr>
          <p:cNvSpPr txBox="1"/>
          <p:nvPr/>
        </p:nvSpPr>
        <p:spPr>
          <a:xfrm>
            <a:off x="4211367" y="268761"/>
            <a:ext cx="343364" cy="276999"/>
          </a:xfrm>
          <a:prstGeom prst="rect">
            <a:avLst/>
          </a:prstGeom>
          <a:noFill/>
        </p:spPr>
        <p:txBody>
          <a:bodyPr wrap="none" rtlCol="0">
            <a:spAutoFit/>
          </a:bodyPr>
          <a:lstStyle/>
          <a:p>
            <a:r>
              <a:rPr lang="en-US" sz="1200" b="1"/>
              <a:t>ab</a:t>
            </a:r>
          </a:p>
        </p:txBody>
      </p:sp>
      <p:sp>
        <p:nvSpPr>
          <p:cNvPr id="34" name="TextBox 33">
            <a:extLst>
              <a:ext uri="{FF2B5EF4-FFF2-40B4-BE49-F238E27FC236}">
                <a16:creationId xmlns="" xmlns:a16="http://schemas.microsoft.com/office/drawing/2014/main" id="{26AE9140-1B4B-4A25-97B8-27754661980B}"/>
              </a:ext>
            </a:extLst>
          </p:cNvPr>
          <p:cNvSpPr txBox="1"/>
          <p:nvPr/>
        </p:nvSpPr>
        <p:spPr>
          <a:xfrm>
            <a:off x="3677801" y="1049244"/>
            <a:ext cx="343364" cy="276999"/>
          </a:xfrm>
          <a:prstGeom prst="rect">
            <a:avLst/>
          </a:prstGeom>
          <a:noFill/>
        </p:spPr>
        <p:txBody>
          <a:bodyPr wrap="square" rtlCol="0">
            <a:spAutoFit/>
          </a:bodyPr>
          <a:lstStyle/>
          <a:p>
            <a:r>
              <a:rPr lang="en-US" sz="1200" b="1"/>
              <a:t>b</a:t>
            </a:r>
          </a:p>
        </p:txBody>
      </p:sp>
      <p:sp>
        <p:nvSpPr>
          <p:cNvPr id="35" name="TextBox 34">
            <a:extLst>
              <a:ext uri="{FF2B5EF4-FFF2-40B4-BE49-F238E27FC236}">
                <a16:creationId xmlns="" xmlns:a16="http://schemas.microsoft.com/office/drawing/2014/main" id="{98D096AC-41AB-4E4A-BA6C-593BAAC42B05}"/>
              </a:ext>
            </a:extLst>
          </p:cNvPr>
          <p:cNvSpPr txBox="1"/>
          <p:nvPr/>
        </p:nvSpPr>
        <p:spPr>
          <a:xfrm>
            <a:off x="5363142" y="278750"/>
            <a:ext cx="343364" cy="276999"/>
          </a:xfrm>
          <a:prstGeom prst="rect">
            <a:avLst/>
          </a:prstGeom>
          <a:noFill/>
        </p:spPr>
        <p:txBody>
          <a:bodyPr wrap="square" rtlCol="0">
            <a:spAutoFit/>
          </a:bodyPr>
          <a:lstStyle/>
          <a:p>
            <a:r>
              <a:rPr lang="en-US" sz="1200" b="1"/>
              <a:t>a</a:t>
            </a:r>
          </a:p>
        </p:txBody>
      </p:sp>
      <p:sp>
        <p:nvSpPr>
          <p:cNvPr id="36" name="TextBox 35">
            <a:extLst>
              <a:ext uri="{FF2B5EF4-FFF2-40B4-BE49-F238E27FC236}">
                <a16:creationId xmlns="" xmlns:a16="http://schemas.microsoft.com/office/drawing/2014/main" id="{DAA299D8-183E-4FA8-BBB4-AF241D97F633}"/>
              </a:ext>
            </a:extLst>
          </p:cNvPr>
          <p:cNvSpPr txBox="1"/>
          <p:nvPr/>
        </p:nvSpPr>
        <p:spPr>
          <a:xfrm>
            <a:off x="5961506" y="379520"/>
            <a:ext cx="343364" cy="276999"/>
          </a:xfrm>
          <a:prstGeom prst="rect">
            <a:avLst/>
          </a:prstGeom>
          <a:noFill/>
        </p:spPr>
        <p:txBody>
          <a:bodyPr wrap="square" rtlCol="0">
            <a:spAutoFit/>
          </a:bodyPr>
          <a:lstStyle/>
          <a:p>
            <a:r>
              <a:rPr lang="en-US" sz="1200" b="1"/>
              <a:t>a</a:t>
            </a:r>
          </a:p>
        </p:txBody>
      </p:sp>
      <p:sp>
        <p:nvSpPr>
          <p:cNvPr id="37" name="TextBox 36">
            <a:extLst>
              <a:ext uri="{FF2B5EF4-FFF2-40B4-BE49-F238E27FC236}">
                <a16:creationId xmlns="" xmlns:a16="http://schemas.microsoft.com/office/drawing/2014/main" id="{FCA078E4-3B78-4C42-BCCD-040529EB87AB}"/>
              </a:ext>
            </a:extLst>
          </p:cNvPr>
          <p:cNvSpPr txBox="1"/>
          <p:nvPr/>
        </p:nvSpPr>
        <p:spPr>
          <a:xfrm>
            <a:off x="7151880" y="379520"/>
            <a:ext cx="343364" cy="276999"/>
          </a:xfrm>
          <a:prstGeom prst="rect">
            <a:avLst/>
          </a:prstGeom>
          <a:noFill/>
        </p:spPr>
        <p:txBody>
          <a:bodyPr wrap="square" rtlCol="0">
            <a:spAutoFit/>
          </a:bodyPr>
          <a:lstStyle/>
          <a:p>
            <a:r>
              <a:rPr lang="en-US" sz="1200" b="1"/>
              <a:t>a</a:t>
            </a:r>
          </a:p>
        </p:txBody>
      </p:sp>
      <p:grpSp>
        <p:nvGrpSpPr>
          <p:cNvPr id="38" name="Group 37">
            <a:extLst>
              <a:ext uri="{FF2B5EF4-FFF2-40B4-BE49-F238E27FC236}">
                <a16:creationId xmlns="" xmlns:a16="http://schemas.microsoft.com/office/drawing/2014/main" id="{7907B658-83C5-4484-8658-5B0816AF7CFC}"/>
              </a:ext>
            </a:extLst>
          </p:cNvPr>
          <p:cNvGrpSpPr/>
          <p:nvPr/>
        </p:nvGrpSpPr>
        <p:grpSpPr>
          <a:xfrm>
            <a:off x="1899684" y="3695005"/>
            <a:ext cx="5780853" cy="3240025"/>
            <a:chOff x="2617130" y="2721331"/>
            <a:chExt cx="7086711" cy="3971926"/>
          </a:xfrm>
        </p:grpSpPr>
        <p:pic>
          <p:nvPicPr>
            <p:cNvPr id="39" name="Picture 38">
              <a:extLst>
                <a:ext uri="{FF2B5EF4-FFF2-40B4-BE49-F238E27FC236}">
                  <a16:creationId xmlns="" xmlns:a16="http://schemas.microsoft.com/office/drawing/2014/main" id="{5C87B5E3-D68A-4ECF-9F1C-4875B7F3C873}"/>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40" name="Picture 39" descr="Chart, box and whisker chart&#10;&#10;Description automatically generated">
              <a:extLst>
                <a:ext uri="{FF2B5EF4-FFF2-40B4-BE49-F238E27FC236}">
                  <a16:creationId xmlns="" xmlns:a16="http://schemas.microsoft.com/office/drawing/2014/main" id="{417EB252-E3A3-49DC-A6C8-F1C96D525621}"/>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41" name="Picture 40">
            <a:extLst>
              <a:ext uri="{FF2B5EF4-FFF2-40B4-BE49-F238E27FC236}">
                <a16:creationId xmlns="" xmlns:a16="http://schemas.microsoft.com/office/drawing/2014/main" id="{10AD3474-D5E8-47F2-93C8-DA6C7A5EBC33}"/>
              </a:ext>
            </a:extLst>
          </p:cNvPr>
          <p:cNvPicPr>
            <a:picLocks noChangeAspect="1"/>
          </p:cNvPicPr>
          <p:nvPr/>
        </p:nvPicPr>
        <p:blipFill>
          <a:blip r:embed="rId8"/>
          <a:stretch>
            <a:fillRect/>
          </a:stretch>
        </p:blipFill>
        <p:spPr>
          <a:xfrm>
            <a:off x="5174988" y="3824951"/>
            <a:ext cx="1289582" cy="218397"/>
          </a:xfrm>
          <a:prstGeom prst="rect">
            <a:avLst/>
          </a:prstGeom>
        </p:spPr>
      </p:pic>
      <p:pic>
        <p:nvPicPr>
          <p:cNvPr id="42" name="Picture 41">
            <a:extLst>
              <a:ext uri="{FF2B5EF4-FFF2-40B4-BE49-F238E27FC236}">
                <a16:creationId xmlns="" xmlns:a16="http://schemas.microsoft.com/office/drawing/2014/main" id="{ADB54E00-E596-4944-8E79-16443E76E721}"/>
              </a:ext>
            </a:extLst>
          </p:cNvPr>
          <p:cNvPicPr>
            <a:picLocks noChangeAspect="1"/>
          </p:cNvPicPr>
          <p:nvPr/>
        </p:nvPicPr>
        <p:blipFill>
          <a:blip r:embed="rId9"/>
          <a:stretch>
            <a:fillRect/>
          </a:stretch>
        </p:blipFill>
        <p:spPr>
          <a:xfrm>
            <a:off x="2328586" y="3816045"/>
            <a:ext cx="1279892" cy="227303"/>
          </a:xfrm>
          <a:prstGeom prst="rect">
            <a:avLst/>
          </a:prstGeom>
        </p:spPr>
      </p:pic>
      <p:sp>
        <p:nvSpPr>
          <p:cNvPr id="43" name="Rectangle 42">
            <a:extLst>
              <a:ext uri="{FF2B5EF4-FFF2-40B4-BE49-F238E27FC236}">
                <a16:creationId xmlns="" xmlns:a16="http://schemas.microsoft.com/office/drawing/2014/main" id="{E78D02F2-6905-4A94-ACE6-8A695D896A23}"/>
              </a:ext>
            </a:extLst>
          </p:cNvPr>
          <p:cNvSpPr/>
          <p:nvPr/>
        </p:nvSpPr>
        <p:spPr>
          <a:xfrm>
            <a:off x="7397936" y="17139"/>
            <a:ext cx="45533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B. oleracea</a:t>
            </a:r>
          </a:p>
        </p:txBody>
      </p:sp>
      <p:sp>
        <p:nvSpPr>
          <p:cNvPr id="3" name="TextBox 2">
            <a:extLst>
              <a:ext uri="{FF2B5EF4-FFF2-40B4-BE49-F238E27FC236}">
                <a16:creationId xmlns="" xmlns:a16="http://schemas.microsoft.com/office/drawing/2014/main" id="{EC140A72-8FE6-4639-9844-E374BF83468E}"/>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11841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lant, small, sitting, vase&#10;&#10;Description automatically generated">
            <a:extLst>
              <a:ext uri="{FF2B5EF4-FFF2-40B4-BE49-F238E27FC236}">
                <a16:creationId xmlns="" xmlns:a16="http://schemas.microsoft.com/office/drawing/2014/main" id="{C125ECDB-79B4-4AFC-8445-026F44BA0B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84" y="162369"/>
            <a:ext cx="535026" cy="1044993"/>
          </a:xfrm>
          <a:prstGeom prst="rect">
            <a:avLst/>
          </a:prstGeom>
        </p:spPr>
      </p:pic>
      <p:pic>
        <p:nvPicPr>
          <p:cNvPr id="4" name="Picture 3" descr="Chart, box and whisker chart&#10;&#10;Description automatically generated">
            <a:extLst>
              <a:ext uri="{FF2B5EF4-FFF2-40B4-BE49-F238E27FC236}">
                <a16:creationId xmlns="" xmlns:a16="http://schemas.microsoft.com/office/drawing/2014/main" id="{2773CDF8-0F66-48A8-AF14-0478D8A07CFE}"/>
              </a:ext>
            </a:extLst>
          </p:cNvPr>
          <p:cNvPicPr>
            <a:picLocks noChangeAspect="1"/>
          </p:cNvPicPr>
          <p:nvPr/>
        </p:nvPicPr>
        <p:blipFill rotWithShape="1">
          <a:blip r:embed="rId3">
            <a:extLst>
              <a:ext uri="{28A0092B-C50C-407E-A947-70E740481C1C}">
                <a14:useLocalDpi xmlns:a14="http://schemas.microsoft.com/office/drawing/2010/main" val="0"/>
              </a:ext>
            </a:extLst>
          </a:blip>
          <a:srcRect r="24783"/>
          <a:stretch/>
        </p:blipFill>
        <p:spPr>
          <a:xfrm>
            <a:off x="1060266" y="936122"/>
            <a:ext cx="3213156" cy="3492857"/>
          </a:xfrm>
          <a:prstGeom prst="rect">
            <a:avLst/>
          </a:prstGeom>
        </p:spPr>
      </p:pic>
      <p:pic>
        <p:nvPicPr>
          <p:cNvPr id="6" name="Picture 5" descr="Chart, box and whisker chart&#10;&#10;Description automatically generated">
            <a:extLst>
              <a:ext uri="{FF2B5EF4-FFF2-40B4-BE49-F238E27FC236}">
                <a16:creationId xmlns="" xmlns:a16="http://schemas.microsoft.com/office/drawing/2014/main" id="{E4C5F41F-FE88-4443-9557-8B77B52F3087}"/>
              </a:ext>
            </a:extLst>
          </p:cNvPr>
          <p:cNvPicPr>
            <a:picLocks noChangeAspect="1"/>
          </p:cNvPicPr>
          <p:nvPr/>
        </p:nvPicPr>
        <p:blipFill rotWithShape="1">
          <a:blip r:embed="rId4">
            <a:extLst>
              <a:ext uri="{28A0092B-C50C-407E-A947-70E740481C1C}">
                <a14:useLocalDpi xmlns:a14="http://schemas.microsoft.com/office/drawing/2010/main" val="0"/>
              </a:ext>
            </a:extLst>
          </a:blip>
          <a:srcRect r="24783"/>
          <a:stretch/>
        </p:blipFill>
        <p:spPr>
          <a:xfrm>
            <a:off x="4273422" y="936121"/>
            <a:ext cx="3213157" cy="3492857"/>
          </a:xfrm>
          <a:prstGeom prst="rect">
            <a:avLst/>
          </a:prstGeom>
        </p:spPr>
      </p:pic>
      <p:pic>
        <p:nvPicPr>
          <p:cNvPr id="8" name="Picture 7" descr="Chart, box and whisker chart&#10;&#10;Description automatically generated">
            <a:extLst>
              <a:ext uri="{FF2B5EF4-FFF2-40B4-BE49-F238E27FC236}">
                <a16:creationId xmlns="" xmlns:a16="http://schemas.microsoft.com/office/drawing/2014/main" id="{680A7727-126A-42B2-A89C-B32753B9A427}"/>
              </a:ext>
            </a:extLst>
          </p:cNvPr>
          <p:cNvPicPr>
            <a:picLocks noChangeAspect="1"/>
          </p:cNvPicPr>
          <p:nvPr/>
        </p:nvPicPr>
        <p:blipFill rotWithShape="1">
          <a:blip r:embed="rId5">
            <a:extLst>
              <a:ext uri="{28A0092B-C50C-407E-A947-70E740481C1C}">
                <a14:useLocalDpi xmlns:a14="http://schemas.microsoft.com/office/drawing/2010/main" val="0"/>
              </a:ext>
            </a:extLst>
          </a:blip>
          <a:srcRect r="24783"/>
          <a:stretch/>
        </p:blipFill>
        <p:spPr>
          <a:xfrm>
            <a:off x="7486578" y="936121"/>
            <a:ext cx="3213157" cy="3492857"/>
          </a:xfrm>
          <a:prstGeom prst="rect">
            <a:avLst/>
          </a:prstGeom>
        </p:spPr>
      </p:pic>
      <p:pic>
        <p:nvPicPr>
          <p:cNvPr id="9" name="Picture 8" descr="Chart, box and whisker chart&#10;&#10;Description automatically generated">
            <a:extLst>
              <a:ext uri="{FF2B5EF4-FFF2-40B4-BE49-F238E27FC236}">
                <a16:creationId xmlns="" xmlns:a16="http://schemas.microsoft.com/office/drawing/2014/main" id="{2403063C-69FA-4424-A105-65AEECC6E790}"/>
              </a:ext>
            </a:extLst>
          </p:cNvPr>
          <p:cNvPicPr>
            <a:picLocks noChangeAspect="1"/>
          </p:cNvPicPr>
          <p:nvPr/>
        </p:nvPicPr>
        <p:blipFill rotWithShape="1">
          <a:blip r:embed="rId6">
            <a:extLst>
              <a:ext uri="{28A0092B-C50C-407E-A947-70E740481C1C}">
                <a14:useLocalDpi xmlns:a14="http://schemas.microsoft.com/office/drawing/2010/main" val="0"/>
              </a:ext>
            </a:extLst>
          </a:blip>
          <a:srcRect l="73592" t="35040" b="39403"/>
          <a:stretch/>
        </p:blipFill>
        <p:spPr>
          <a:xfrm>
            <a:off x="10699735" y="2047073"/>
            <a:ext cx="1351476" cy="1069433"/>
          </a:xfrm>
          <a:prstGeom prst="rect">
            <a:avLst/>
          </a:prstGeom>
        </p:spPr>
      </p:pic>
      <p:sp>
        <p:nvSpPr>
          <p:cNvPr id="10" name="TextBox 9">
            <a:extLst>
              <a:ext uri="{FF2B5EF4-FFF2-40B4-BE49-F238E27FC236}">
                <a16:creationId xmlns="" xmlns:a16="http://schemas.microsoft.com/office/drawing/2014/main" id="{ECC04997-1FDC-4B51-9557-44992C233A9D}"/>
              </a:ext>
            </a:extLst>
          </p:cNvPr>
          <p:cNvSpPr txBox="1"/>
          <p:nvPr/>
        </p:nvSpPr>
        <p:spPr>
          <a:xfrm>
            <a:off x="2153162" y="4428978"/>
            <a:ext cx="4240520" cy="307777"/>
          </a:xfrm>
          <a:prstGeom prst="rect">
            <a:avLst/>
          </a:prstGeom>
          <a:noFill/>
        </p:spPr>
        <p:txBody>
          <a:bodyPr wrap="none" rtlCol="0">
            <a:spAutoFit/>
          </a:bodyPr>
          <a:lstStyle/>
          <a:p>
            <a:r>
              <a:rPr lang="en-US" sz="1400" b="1"/>
              <a:t>Same trend for Number of fruits and Inflorescence DW</a:t>
            </a:r>
          </a:p>
        </p:txBody>
      </p:sp>
      <p:sp>
        <p:nvSpPr>
          <p:cNvPr id="11" name="TextBox 10">
            <a:extLst>
              <a:ext uri="{FF2B5EF4-FFF2-40B4-BE49-F238E27FC236}">
                <a16:creationId xmlns="" xmlns:a16="http://schemas.microsoft.com/office/drawing/2014/main" id="{48C0363B-4959-4BA3-8ED6-2CFCE5FDF585}"/>
              </a:ext>
            </a:extLst>
          </p:cNvPr>
          <p:cNvSpPr txBox="1"/>
          <p:nvPr/>
        </p:nvSpPr>
        <p:spPr>
          <a:xfrm>
            <a:off x="8787202" y="5707936"/>
            <a:ext cx="3142976"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A. thaliana</a:t>
            </a:r>
            <a:r>
              <a:rPr lang="en-US" sz="1400" b="1">
                <a:solidFill>
                  <a:schemeClr val="accent5">
                    <a:lumMod val="75000"/>
                  </a:schemeClr>
                </a:solidFill>
              </a:rPr>
              <a:t>:</a:t>
            </a:r>
          </a:p>
          <a:p>
            <a:r>
              <a:rPr lang="en-US" sz="1400" b="1">
                <a:solidFill>
                  <a:schemeClr val="accent5">
                    <a:lumMod val="75000"/>
                  </a:schemeClr>
                </a:solidFill>
              </a:rPr>
              <a:t>1mM reduces significantly plant size</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p>
          <a:p>
            <a:r>
              <a:rPr lang="en-US" sz="1400" b="1">
                <a:solidFill>
                  <a:schemeClr val="accent5">
                    <a:lumMod val="75000"/>
                  </a:schemeClr>
                </a:solidFill>
              </a:rPr>
              <a:t>(also to controls!) </a:t>
            </a:r>
          </a:p>
        </p:txBody>
      </p:sp>
      <p:sp>
        <p:nvSpPr>
          <p:cNvPr id="12" name="TextBox 11">
            <a:extLst>
              <a:ext uri="{FF2B5EF4-FFF2-40B4-BE49-F238E27FC236}">
                <a16:creationId xmlns="" xmlns:a16="http://schemas.microsoft.com/office/drawing/2014/main" id="{FB9C25CB-BDEF-4D9C-8334-043346528EAB}"/>
              </a:ext>
            </a:extLst>
          </p:cNvPr>
          <p:cNvSpPr txBox="1"/>
          <p:nvPr/>
        </p:nvSpPr>
        <p:spPr>
          <a:xfrm>
            <a:off x="7962319" y="4475145"/>
            <a:ext cx="2737416" cy="523220"/>
          </a:xfrm>
          <a:prstGeom prst="rect">
            <a:avLst/>
          </a:prstGeom>
          <a:noFill/>
        </p:spPr>
        <p:txBody>
          <a:bodyPr wrap="none" rtlCol="0">
            <a:spAutoFit/>
          </a:bodyPr>
          <a:lstStyle/>
          <a:p>
            <a:r>
              <a:rPr lang="en-US" sz="1400" b="1"/>
              <a:t>Not very accurate measurement </a:t>
            </a:r>
          </a:p>
          <a:p>
            <a:r>
              <a:rPr lang="en-US" sz="1400" b="1"/>
              <a:t>(uneven leaves removed for qPCR)</a:t>
            </a:r>
          </a:p>
        </p:txBody>
      </p:sp>
      <p:sp>
        <p:nvSpPr>
          <p:cNvPr id="13" name="TextBox 12">
            <a:extLst>
              <a:ext uri="{FF2B5EF4-FFF2-40B4-BE49-F238E27FC236}">
                <a16:creationId xmlns="" xmlns:a16="http://schemas.microsoft.com/office/drawing/2014/main" id="{C72212F1-7982-4042-938C-32528F7B8C53}"/>
              </a:ext>
            </a:extLst>
          </p:cNvPr>
          <p:cNvSpPr txBox="1"/>
          <p:nvPr/>
        </p:nvSpPr>
        <p:spPr>
          <a:xfrm>
            <a:off x="2945270" y="2978006"/>
            <a:ext cx="268022" cy="276999"/>
          </a:xfrm>
          <a:prstGeom prst="rect">
            <a:avLst/>
          </a:prstGeom>
          <a:noFill/>
        </p:spPr>
        <p:txBody>
          <a:bodyPr wrap="square" rtlCol="0">
            <a:spAutoFit/>
          </a:bodyPr>
          <a:lstStyle/>
          <a:p>
            <a:r>
              <a:rPr lang="en-US" sz="1200" b="1"/>
              <a:t>b</a:t>
            </a:r>
          </a:p>
        </p:txBody>
      </p:sp>
      <p:pic>
        <p:nvPicPr>
          <p:cNvPr id="14" name="Picture 13">
            <a:extLst>
              <a:ext uri="{FF2B5EF4-FFF2-40B4-BE49-F238E27FC236}">
                <a16:creationId xmlns="" xmlns:a16="http://schemas.microsoft.com/office/drawing/2014/main" id="{CDB0DFC0-A2E6-424A-9CCA-DD769147B7B5}"/>
              </a:ext>
            </a:extLst>
          </p:cNvPr>
          <p:cNvPicPr>
            <a:picLocks noChangeAspect="1"/>
          </p:cNvPicPr>
          <p:nvPr/>
        </p:nvPicPr>
        <p:blipFill>
          <a:blip r:embed="rId7"/>
          <a:stretch>
            <a:fillRect/>
          </a:stretch>
        </p:blipFill>
        <p:spPr>
          <a:xfrm>
            <a:off x="1361367" y="398739"/>
            <a:ext cx="2610953" cy="459213"/>
          </a:xfrm>
          <a:prstGeom prst="rect">
            <a:avLst/>
          </a:prstGeom>
        </p:spPr>
      </p:pic>
      <p:sp>
        <p:nvSpPr>
          <p:cNvPr id="15" name="TextBox 14">
            <a:extLst>
              <a:ext uri="{FF2B5EF4-FFF2-40B4-BE49-F238E27FC236}">
                <a16:creationId xmlns="" xmlns:a16="http://schemas.microsoft.com/office/drawing/2014/main" id="{7EF9D2B3-1F98-47E8-93DB-3E0694BF5F60}"/>
              </a:ext>
            </a:extLst>
          </p:cNvPr>
          <p:cNvSpPr txBox="1"/>
          <p:nvPr/>
        </p:nvSpPr>
        <p:spPr>
          <a:xfrm>
            <a:off x="1702006" y="1340107"/>
            <a:ext cx="268022" cy="276999"/>
          </a:xfrm>
          <a:prstGeom prst="rect">
            <a:avLst/>
          </a:prstGeom>
          <a:noFill/>
        </p:spPr>
        <p:txBody>
          <a:bodyPr wrap="square" rtlCol="0">
            <a:spAutoFit/>
          </a:bodyPr>
          <a:lstStyle/>
          <a:p>
            <a:r>
              <a:rPr lang="en-US" sz="1200" b="1"/>
              <a:t>a</a:t>
            </a:r>
          </a:p>
        </p:txBody>
      </p:sp>
      <p:sp>
        <p:nvSpPr>
          <p:cNvPr id="16" name="TextBox 15">
            <a:extLst>
              <a:ext uri="{FF2B5EF4-FFF2-40B4-BE49-F238E27FC236}">
                <a16:creationId xmlns="" xmlns:a16="http://schemas.microsoft.com/office/drawing/2014/main" id="{829F6112-0963-4D97-8FC7-5666621451F1}"/>
              </a:ext>
            </a:extLst>
          </p:cNvPr>
          <p:cNvSpPr txBox="1"/>
          <p:nvPr/>
        </p:nvSpPr>
        <p:spPr>
          <a:xfrm>
            <a:off x="3609346" y="1207362"/>
            <a:ext cx="268022" cy="276999"/>
          </a:xfrm>
          <a:prstGeom prst="rect">
            <a:avLst/>
          </a:prstGeom>
          <a:noFill/>
        </p:spPr>
        <p:txBody>
          <a:bodyPr wrap="square" rtlCol="0">
            <a:spAutoFit/>
          </a:bodyPr>
          <a:lstStyle/>
          <a:p>
            <a:r>
              <a:rPr lang="en-US" sz="1200" b="1"/>
              <a:t>a</a:t>
            </a:r>
          </a:p>
        </p:txBody>
      </p:sp>
      <p:sp>
        <p:nvSpPr>
          <p:cNvPr id="17" name="TextBox 16">
            <a:extLst>
              <a:ext uri="{FF2B5EF4-FFF2-40B4-BE49-F238E27FC236}">
                <a16:creationId xmlns="" xmlns:a16="http://schemas.microsoft.com/office/drawing/2014/main" id="{F4BDD0C6-B2CB-4282-A27B-FCBEC4AC5746}"/>
              </a:ext>
            </a:extLst>
          </p:cNvPr>
          <p:cNvSpPr txBox="1"/>
          <p:nvPr/>
        </p:nvSpPr>
        <p:spPr>
          <a:xfrm>
            <a:off x="2264811" y="810300"/>
            <a:ext cx="268022" cy="276999"/>
          </a:xfrm>
          <a:prstGeom prst="rect">
            <a:avLst/>
          </a:prstGeom>
          <a:noFill/>
        </p:spPr>
        <p:txBody>
          <a:bodyPr wrap="square" rtlCol="0">
            <a:spAutoFit/>
          </a:bodyPr>
          <a:lstStyle/>
          <a:p>
            <a:r>
              <a:rPr lang="en-US" sz="1200" b="1"/>
              <a:t>a</a:t>
            </a:r>
          </a:p>
        </p:txBody>
      </p:sp>
      <p:pic>
        <p:nvPicPr>
          <p:cNvPr id="18" name="Picture 17">
            <a:extLst>
              <a:ext uri="{FF2B5EF4-FFF2-40B4-BE49-F238E27FC236}">
                <a16:creationId xmlns="" xmlns:a16="http://schemas.microsoft.com/office/drawing/2014/main" id="{4BF76F47-E1C2-40B3-BF76-5185093D44AC}"/>
              </a:ext>
            </a:extLst>
          </p:cNvPr>
          <p:cNvPicPr>
            <a:picLocks noChangeAspect="1"/>
          </p:cNvPicPr>
          <p:nvPr/>
        </p:nvPicPr>
        <p:blipFill>
          <a:blip r:embed="rId8"/>
          <a:stretch>
            <a:fillRect/>
          </a:stretch>
        </p:blipFill>
        <p:spPr>
          <a:xfrm>
            <a:off x="4731385" y="444874"/>
            <a:ext cx="2572886" cy="413078"/>
          </a:xfrm>
          <a:prstGeom prst="rect">
            <a:avLst/>
          </a:prstGeom>
        </p:spPr>
      </p:pic>
      <p:sp>
        <p:nvSpPr>
          <p:cNvPr id="19" name="TextBox 18">
            <a:extLst>
              <a:ext uri="{FF2B5EF4-FFF2-40B4-BE49-F238E27FC236}">
                <a16:creationId xmlns="" xmlns:a16="http://schemas.microsoft.com/office/drawing/2014/main" id="{D64FC681-6068-4A88-8F20-8FC66CF1CB3D}"/>
              </a:ext>
            </a:extLst>
          </p:cNvPr>
          <p:cNvSpPr txBox="1"/>
          <p:nvPr/>
        </p:nvSpPr>
        <p:spPr>
          <a:xfrm>
            <a:off x="5586096" y="1136426"/>
            <a:ext cx="268022" cy="276999"/>
          </a:xfrm>
          <a:prstGeom prst="rect">
            <a:avLst/>
          </a:prstGeom>
          <a:noFill/>
        </p:spPr>
        <p:txBody>
          <a:bodyPr wrap="square" rtlCol="0">
            <a:spAutoFit/>
          </a:bodyPr>
          <a:lstStyle/>
          <a:p>
            <a:r>
              <a:rPr lang="en-US" sz="1200" b="1"/>
              <a:t>a</a:t>
            </a:r>
          </a:p>
        </p:txBody>
      </p:sp>
      <p:sp>
        <p:nvSpPr>
          <p:cNvPr id="20" name="TextBox 19">
            <a:extLst>
              <a:ext uri="{FF2B5EF4-FFF2-40B4-BE49-F238E27FC236}">
                <a16:creationId xmlns="" xmlns:a16="http://schemas.microsoft.com/office/drawing/2014/main" id="{22102BAA-DBB7-4AF0-84AE-D7FC7AEDB7AB}"/>
              </a:ext>
            </a:extLst>
          </p:cNvPr>
          <p:cNvSpPr txBox="1"/>
          <p:nvPr/>
        </p:nvSpPr>
        <p:spPr>
          <a:xfrm>
            <a:off x="6214251" y="2240371"/>
            <a:ext cx="268022" cy="276999"/>
          </a:xfrm>
          <a:prstGeom prst="rect">
            <a:avLst/>
          </a:prstGeom>
          <a:noFill/>
        </p:spPr>
        <p:txBody>
          <a:bodyPr wrap="square" rtlCol="0">
            <a:spAutoFit/>
          </a:bodyPr>
          <a:lstStyle/>
          <a:p>
            <a:r>
              <a:rPr lang="en-US" sz="1200" b="1"/>
              <a:t>b</a:t>
            </a:r>
          </a:p>
        </p:txBody>
      </p:sp>
      <p:sp>
        <p:nvSpPr>
          <p:cNvPr id="21" name="TextBox 20">
            <a:extLst>
              <a:ext uri="{FF2B5EF4-FFF2-40B4-BE49-F238E27FC236}">
                <a16:creationId xmlns="" xmlns:a16="http://schemas.microsoft.com/office/drawing/2014/main" id="{79B97620-2B41-43C4-A711-E998CCBAE491}"/>
              </a:ext>
            </a:extLst>
          </p:cNvPr>
          <p:cNvSpPr txBox="1"/>
          <p:nvPr/>
        </p:nvSpPr>
        <p:spPr>
          <a:xfrm>
            <a:off x="4923213" y="797620"/>
            <a:ext cx="507303" cy="276999"/>
          </a:xfrm>
          <a:prstGeom prst="rect">
            <a:avLst/>
          </a:prstGeom>
          <a:noFill/>
        </p:spPr>
        <p:txBody>
          <a:bodyPr wrap="square" rtlCol="0">
            <a:spAutoFit/>
          </a:bodyPr>
          <a:lstStyle/>
          <a:p>
            <a:r>
              <a:rPr lang="en-US" sz="1200" b="1"/>
              <a:t>ab</a:t>
            </a:r>
          </a:p>
        </p:txBody>
      </p:sp>
      <p:sp>
        <p:nvSpPr>
          <p:cNvPr id="22" name="TextBox 21">
            <a:extLst>
              <a:ext uri="{FF2B5EF4-FFF2-40B4-BE49-F238E27FC236}">
                <a16:creationId xmlns="" xmlns:a16="http://schemas.microsoft.com/office/drawing/2014/main" id="{3ED121FC-5A5E-40C0-B39D-EF79188FEA9D}"/>
              </a:ext>
            </a:extLst>
          </p:cNvPr>
          <p:cNvSpPr txBox="1"/>
          <p:nvPr/>
        </p:nvSpPr>
        <p:spPr>
          <a:xfrm>
            <a:off x="6798160" y="1770074"/>
            <a:ext cx="507303" cy="276999"/>
          </a:xfrm>
          <a:prstGeom prst="rect">
            <a:avLst/>
          </a:prstGeom>
          <a:noFill/>
        </p:spPr>
        <p:txBody>
          <a:bodyPr wrap="square" rtlCol="0">
            <a:spAutoFit/>
          </a:bodyPr>
          <a:lstStyle/>
          <a:p>
            <a:r>
              <a:rPr lang="en-US" sz="1200" b="1"/>
              <a:t>ab</a:t>
            </a:r>
          </a:p>
        </p:txBody>
      </p:sp>
      <p:pic>
        <p:nvPicPr>
          <p:cNvPr id="23" name="Picture 22">
            <a:extLst>
              <a:ext uri="{FF2B5EF4-FFF2-40B4-BE49-F238E27FC236}">
                <a16:creationId xmlns="" xmlns:a16="http://schemas.microsoft.com/office/drawing/2014/main" id="{16E86CFA-5C77-40EF-9E59-B33F02B6939B}"/>
              </a:ext>
            </a:extLst>
          </p:cNvPr>
          <p:cNvPicPr>
            <a:picLocks noChangeAspect="1"/>
          </p:cNvPicPr>
          <p:nvPr/>
        </p:nvPicPr>
        <p:blipFill>
          <a:blip r:embed="rId9"/>
          <a:stretch>
            <a:fillRect/>
          </a:stretch>
        </p:blipFill>
        <p:spPr>
          <a:xfrm>
            <a:off x="8063336" y="486395"/>
            <a:ext cx="2581591" cy="403559"/>
          </a:xfrm>
          <a:prstGeom prst="rect">
            <a:avLst/>
          </a:prstGeom>
        </p:spPr>
      </p:pic>
      <p:sp>
        <p:nvSpPr>
          <p:cNvPr id="24" name="Rectangle 23">
            <a:extLst>
              <a:ext uri="{FF2B5EF4-FFF2-40B4-BE49-F238E27FC236}">
                <a16:creationId xmlns="" xmlns:a16="http://schemas.microsoft.com/office/drawing/2014/main" id="{457237C1-3990-4065-8914-64F079145055}"/>
              </a:ext>
            </a:extLst>
          </p:cNvPr>
          <p:cNvSpPr/>
          <p:nvPr/>
        </p:nvSpPr>
        <p:spPr>
          <a:xfrm>
            <a:off x="7397936" y="17139"/>
            <a:ext cx="460414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 thaliana </a:t>
            </a:r>
          </a:p>
        </p:txBody>
      </p:sp>
      <p:sp>
        <p:nvSpPr>
          <p:cNvPr id="25" name="TextBox 24">
            <a:extLst>
              <a:ext uri="{FF2B5EF4-FFF2-40B4-BE49-F238E27FC236}">
                <a16:creationId xmlns="" xmlns:a16="http://schemas.microsoft.com/office/drawing/2014/main" id="{8726A5DA-1C13-442F-B775-2729BE48B2AA}"/>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2457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 xmlns:a16="http://schemas.microsoft.com/office/drawing/2014/main" id="{DE5307B3-0BDD-4649-8B42-95993BD08E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7012012" y="450444"/>
            <a:ext cx="1184735" cy="693987"/>
          </a:xfrm>
          <a:prstGeom prst="rect">
            <a:avLst/>
          </a:prstGeom>
        </p:spPr>
      </p:pic>
      <p:pic>
        <p:nvPicPr>
          <p:cNvPr id="3" name="Picture 2" descr="A picture containing plant, small, sitting, vase&#10;&#10;Description automatically generated">
            <a:extLst>
              <a:ext uri="{FF2B5EF4-FFF2-40B4-BE49-F238E27FC236}">
                <a16:creationId xmlns="" xmlns:a16="http://schemas.microsoft.com/office/drawing/2014/main" id="{E5020ADF-E0CA-4F87-91FD-7A34CED2B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27" y="99438"/>
            <a:ext cx="535026" cy="1044993"/>
          </a:xfrm>
          <a:prstGeom prst="rect">
            <a:avLst/>
          </a:prstGeom>
        </p:spPr>
      </p:pic>
      <p:sp>
        <p:nvSpPr>
          <p:cNvPr id="6" name="TextBox 5">
            <a:extLst>
              <a:ext uri="{FF2B5EF4-FFF2-40B4-BE49-F238E27FC236}">
                <a16:creationId xmlns="" xmlns:a16="http://schemas.microsoft.com/office/drawing/2014/main" id="{70E119BD-0A62-4C08-81D2-0A46E6315062}"/>
              </a:ext>
            </a:extLst>
          </p:cNvPr>
          <p:cNvSpPr txBox="1"/>
          <p:nvPr/>
        </p:nvSpPr>
        <p:spPr>
          <a:xfrm>
            <a:off x="6859831" y="1144431"/>
            <a:ext cx="1616212" cy="307777"/>
          </a:xfrm>
          <a:prstGeom prst="rect">
            <a:avLst/>
          </a:prstGeom>
          <a:noFill/>
        </p:spPr>
        <p:txBody>
          <a:bodyPr wrap="none" rtlCol="0">
            <a:spAutoFit/>
          </a:bodyPr>
          <a:lstStyle/>
          <a:p>
            <a:r>
              <a:rPr lang="en-US" sz="1400" b="1">
                <a:solidFill>
                  <a:schemeClr val="accent2"/>
                </a:solidFill>
              </a:rPr>
              <a:t>Leaf DW vs control </a:t>
            </a:r>
          </a:p>
        </p:txBody>
      </p:sp>
      <p:sp>
        <p:nvSpPr>
          <p:cNvPr id="7" name="TextBox 6">
            <a:extLst>
              <a:ext uri="{FF2B5EF4-FFF2-40B4-BE49-F238E27FC236}">
                <a16:creationId xmlns="" xmlns:a16="http://schemas.microsoft.com/office/drawing/2014/main" id="{0F5E1331-818B-40BB-A753-8BAA3BE36E9C}"/>
              </a:ext>
            </a:extLst>
          </p:cNvPr>
          <p:cNvSpPr txBox="1"/>
          <p:nvPr/>
        </p:nvSpPr>
        <p:spPr>
          <a:xfrm>
            <a:off x="2510832" y="1144431"/>
            <a:ext cx="2258632" cy="307777"/>
          </a:xfrm>
          <a:prstGeom prst="rect">
            <a:avLst/>
          </a:prstGeom>
          <a:noFill/>
        </p:spPr>
        <p:txBody>
          <a:bodyPr wrap="none" rtlCol="0">
            <a:spAutoFit/>
          </a:bodyPr>
          <a:lstStyle/>
          <a:p>
            <a:r>
              <a:rPr lang="en-US" sz="1400" b="1">
                <a:solidFill>
                  <a:schemeClr val="accent2">
                    <a:lumMod val="50000"/>
                  </a:schemeClr>
                </a:solidFill>
              </a:rPr>
              <a:t>Inflorescence DW vs control</a:t>
            </a:r>
          </a:p>
        </p:txBody>
      </p:sp>
      <p:grpSp>
        <p:nvGrpSpPr>
          <p:cNvPr id="12" name="Group 11">
            <a:extLst>
              <a:ext uri="{FF2B5EF4-FFF2-40B4-BE49-F238E27FC236}">
                <a16:creationId xmlns="" xmlns:a16="http://schemas.microsoft.com/office/drawing/2014/main" id="{3115E684-2FDA-4CEF-B9C7-741BBF0C842C}"/>
              </a:ext>
            </a:extLst>
          </p:cNvPr>
          <p:cNvGrpSpPr/>
          <p:nvPr/>
        </p:nvGrpSpPr>
        <p:grpSpPr>
          <a:xfrm>
            <a:off x="3015800" y="1838418"/>
            <a:ext cx="6795286" cy="4068611"/>
            <a:chOff x="3015800" y="1838418"/>
            <a:chExt cx="6795286" cy="4068611"/>
          </a:xfrm>
        </p:grpSpPr>
        <p:pic>
          <p:nvPicPr>
            <p:cNvPr id="5" name="Picture 4" descr="Chart, box and whisker chart&#10;&#10;Description automatically generated">
              <a:extLst>
                <a:ext uri="{FF2B5EF4-FFF2-40B4-BE49-F238E27FC236}">
                  <a16:creationId xmlns="" xmlns:a16="http://schemas.microsoft.com/office/drawing/2014/main" id="{5C513194-726E-4C05-A159-64B232BD35F1}"/>
                </a:ext>
              </a:extLst>
            </p:cNvPr>
            <p:cNvPicPr>
              <a:picLocks noChangeAspect="1"/>
            </p:cNvPicPr>
            <p:nvPr/>
          </p:nvPicPr>
          <p:blipFill rotWithShape="1">
            <a:blip r:embed="rId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8" name="Picture 7" descr="Chart, box and whisker chart&#10;&#10;Description automatically generated">
              <a:extLst>
                <a:ext uri="{FF2B5EF4-FFF2-40B4-BE49-F238E27FC236}">
                  <a16:creationId xmlns="" xmlns:a16="http://schemas.microsoft.com/office/drawing/2014/main" id="{98D73D2C-E720-4DE5-90C7-6F10D173FB57}"/>
                </a:ext>
              </a:extLst>
            </p:cNvPr>
            <p:cNvPicPr>
              <a:picLocks noChangeAspect="1"/>
            </p:cNvPicPr>
            <p:nvPr/>
          </p:nvPicPr>
          <p:blipFill rotWithShape="1">
            <a:blip r:embed="rId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sp>
          <p:nvSpPr>
            <p:cNvPr id="9" name="TextBox 8">
              <a:extLst>
                <a:ext uri="{FF2B5EF4-FFF2-40B4-BE49-F238E27FC236}">
                  <a16:creationId xmlns="" xmlns:a16="http://schemas.microsoft.com/office/drawing/2014/main" id="{4A106A90-6997-41EA-AD80-C50E68F2D088}"/>
                </a:ext>
              </a:extLst>
            </p:cNvPr>
            <p:cNvSpPr txBox="1"/>
            <p:nvPr/>
          </p:nvSpPr>
          <p:spPr>
            <a:xfrm>
              <a:off x="7183430" y="1915363"/>
              <a:ext cx="841897" cy="230832"/>
            </a:xfrm>
            <a:prstGeom prst="rect">
              <a:avLst/>
            </a:prstGeom>
            <a:noFill/>
          </p:spPr>
          <p:txBody>
            <a:bodyPr wrap="none" rtlCol="0">
              <a:spAutoFit/>
            </a:bodyPr>
            <a:lstStyle/>
            <a:p>
              <a:r>
                <a:rPr lang="en-US" sz="900" b="1"/>
                <a:t>Mean + </a:t>
              </a:r>
              <a:r>
                <a:rPr lang="en-US" sz="900" b="1" err="1"/>
                <a:t>Stdev</a:t>
              </a:r>
              <a:endParaRPr lang="en-US" sz="900" b="1"/>
            </a:p>
          </p:txBody>
        </p:sp>
      </p:grpSp>
      <p:cxnSp>
        <p:nvCxnSpPr>
          <p:cNvPr id="11" name="Straight Connector 10">
            <a:extLst>
              <a:ext uri="{FF2B5EF4-FFF2-40B4-BE49-F238E27FC236}">
                <a16:creationId xmlns="" xmlns:a16="http://schemas.microsoft.com/office/drawing/2014/main" id="{F96EA76C-187B-4B1E-9587-E68E98EA9523}"/>
              </a:ext>
            </a:extLst>
          </p:cNvPr>
          <p:cNvCxnSpPr/>
          <p:nvPr/>
        </p:nvCxnSpPr>
        <p:spPr>
          <a:xfrm>
            <a:off x="3400627" y="3027285"/>
            <a:ext cx="4624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6B133913-A437-4F65-952F-A288488004B5}"/>
              </a:ext>
            </a:extLst>
          </p:cNvPr>
          <p:cNvSpPr txBox="1"/>
          <p:nvPr/>
        </p:nvSpPr>
        <p:spPr>
          <a:xfrm>
            <a:off x="51054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-1.148179 (large)</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-2.5365490  0.2401916 </a:t>
            </a:r>
            <a:endParaRPr lang="en-US" sz="1000">
              <a:cs typeface="Calibri"/>
            </a:endParaRPr>
          </a:p>
        </p:txBody>
      </p:sp>
      <p:sp>
        <p:nvSpPr>
          <p:cNvPr id="10" name="TextBox 9">
            <a:extLst>
              <a:ext uri="{FF2B5EF4-FFF2-40B4-BE49-F238E27FC236}">
                <a16:creationId xmlns="" xmlns:a16="http://schemas.microsoft.com/office/drawing/2014/main" id="{8442063C-D6ED-4F59-B63D-D4511BE42FE3}"/>
              </a:ext>
            </a:extLst>
          </p:cNvPr>
          <p:cNvSpPr txBox="1"/>
          <p:nvPr/>
        </p:nvSpPr>
        <p:spPr>
          <a:xfrm>
            <a:off x="26162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0.4871191 (small)</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-0.818236  1.792474 </a:t>
            </a:r>
            <a:endParaRPr lang="en-US" sz="1000">
              <a:cs typeface="Calibri"/>
            </a:endParaRPr>
          </a:p>
        </p:txBody>
      </p:sp>
      <p:sp>
        <p:nvSpPr>
          <p:cNvPr id="13" name="TextBox 12">
            <a:extLst>
              <a:ext uri="{FF2B5EF4-FFF2-40B4-BE49-F238E27FC236}">
                <a16:creationId xmlns="" xmlns:a16="http://schemas.microsoft.com/office/drawing/2014/main" id="{2EE93834-47E6-4D7E-A7C3-483BE5B57F97}"/>
              </a:ext>
            </a:extLst>
          </p:cNvPr>
          <p:cNvSpPr txBox="1"/>
          <p:nvPr/>
        </p:nvSpPr>
        <p:spPr>
          <a:xfrm>
            <a:off x="8475133" y="4953000"/>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a:p>
          <a:p>
            <a:pPr algn="ctr"/>
            <a:endParaRPr lang="en-US" sz="1000">
              <a:cs typeface="Calibri" panose="020F0502020204030204"/>
            </a:endParaRPr>
          </a:p>
          <a:p>
            <a:pPr algn="ctr"/>
            <a:r>
              <a:rPr lang="en-US" sz="1000"/>
              <a:t>d estimate: -0.008485888 (negligible)</a:t>
            </a:r>
            <a:endParaRPr lang="en-US" sz="1000">
              <a:cs typeface="Calibri" panose="020F0502020204030204"/>
            </a:endParaRPr>
          </a:p>
          <a:p>
            <a:pPr algn="ctr"/>
            <a:r>
              <a:rPr lang="en-US" sz="1000"/>
              <a:t>95 percent confidence interval:</a:t>
            </a:r>
            <a:endParaRPr lang="en-US" sz="1000">
              <a:cs typeface="Calibri" panose="020F0502020204030204"/>
            </a:endParaRPr>
          </a:p>
          <a:p>
            <a:pPr algn="ctr"/>
            <a:r>
              <a:rPr lang="en-US" sz="1000"/>
              <a:t>    lower     upper </a:t>
            </a:r>
            <a:endParaRPr lang="en-US" sz="1000">
              <a:cs typeface="Calibri" panose="020F0502020204030204"/>
            </a:endParaRPr>
          </a:p>
          <a:p>
            <a:pPr algn="ctr"/>
            <a:r>
              <a:rPr lang="en-US" sz="1000"/>
              <a:t>-1.294908  1.277936 </a:t>
            </a:r>
            <a:endParaRPr lang="en-US" sz="1000">
              <a:cs typeface="Calibri" panose="020F0502020204030204"/>
            </a:endParaRPr>
          </a:p>
        </p:txBody>
      </p:sp>
      <p:cxnSp>
        <p:nvCxnSpPr>
          <p:cNvPr id="14" name="Straight Arrow Connector 13">
            <a:extLst>
              <a:ext uri="{FF2B5EF4-FFF2-40B4-BE49-F238E27FC236}">
                <a16:creationId xmlns="" xmlns:a16="http://schemas.microsoft.com/office/drawing/2014/main" id="{E69297C1-62D8-406D-AD1B-9BDBD512F904}"/>
              </a:ext>
            </a:extLst>
          </p:cNvPr>
          <p:cNvCxnSpPr/>
          <p:nvPr/>
        </p:nvCxnSpPr>
        <p:spPr>
          <a:xfrm flipH="1">
            <a:off x="4351867" y="5240866"/>
            <a:ext cx="948267" cy="6350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561BB5E2-2014-481B-9E0D-ECEAC65B35B9}"/>
              </a:ext>
            </a:extLst>
          </p:cNvPr>
          <p:cNvCxnSpPr>
            <a:cxnSpLocks/>
          </p:cNvCxnSpPr>
          <p:nvPr/>
        </p:nvCxnSpPr>
        <p:spPr>
          <a:xfrm>
            <a:off x="6510867" y="5206999"/>
            <a:ext cx="25399" cy="6265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3B0C139E-CE83-4BE7-BB47-2C8B1C2A60DC}"/>
              </a:ext>
            </a:extLst>
          </p:cNvPr>
          <p:cNvCxnSpPr>
            <a:cxnSpLocks/>
          </p:cNvCxnSpPr>
          <p:nvPr/>
        </p:nvCxnSpPr>
        <p:spPr>
          <a:xfrm>
            <a:off x="7721600" y="4995332"/>
            <a:ext cx="1735665" cy="762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B63FB5EC-7911-4AB5-9473-B26DB621F20F}"/>
              </a:ext>
            </a:extLst>
          </p:cNvPr>
          <p:cNvSpPr/>
          <p:nvPr/>
        </p:nvSpPr>
        <p:spPr>
          <a:xfrm>
            <a:off x="7397936" y="17139"/>
            <a:ext cx="482119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2 species comparison</a:t>
            </a:r>
            <a:endPar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 xmlns:a16="http://schemas.microsoft.com/office/drawing/2014/main" id="{A8CED3EF-C84A-4B7C-B542-11543BD5C3C3}"/>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7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26812-E1BE-4AB6-BD9B-5793987C82D1}"/>
              </a:ext>
            </a:extLst>
          </p:cNvPr>
          <p:cNvSpPr txBox="1">
            <a:spLocks/>
          </p:cNvSpPr>
          <p:nvPr/>
        </p:nvSpPr>
        <p:spPr>
          <a:xfrm>
            <a:off x="351503" y="291384"/>
            <a:ext cx="10515600" cy="8737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Index</a:t>
            </a:r>
          </a:p>
        </p:txBody>
      </p:sp>
    </p:spTree>
    <p:extLst>
      <p:ext uri="{BB962C8B-B14F-4D97-AF65-F5344CB8AC3E}">
        <p14:creationId xmlns:p14="http://schemas.microsoft.com/office/powerpoint/2010/main" val="192909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72" y="-2"/>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922" y="2501901"/>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819264" y="0"/>
            <a:ext cx="4372736" cy="369332"/>
          </a:xfrm>
          <a:prstGeom prst="rect">
            <a:avLst/>
          </a:prstGeom>
          <a:noFill/>
        </p:spPr>
        <p:txBody>
          <a:bodyPr wrap="none" rtlCol="0">
            <a:spAutoFit/>
          </a:bodyPr>
          <a:lstStyle/>
          <a:p>
            <a:r>
              <a:rPr lang="en-US" dirty="0"/>
              <a:t>Reviewed </a:t>
            </a:r>
            <a:r>
              <a:rPr lang="en-US" dirty="0" err="1"/>
              <a:t>qPCR</a:t>
            </a:r>
            <a:r>
              <a:rPr lang="en-US" dirty="0"/>
              <a:t> labels and found a mismatch</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 y="3886200"/>
            <a:ext cx="307275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0" y="-1"/>
            <a:ext cx="3122496" cy="301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2540000" y="1903980"/>
            <a:ext cx="63433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288298" y="5372100"/>
            <a:ext cx="406500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ultiply 3"/>
          <p:cNvSpPr/>
          <p:nvPr/>
        </p:nvSpPr>
        <p:spPr>
          <a:xfrm>
            <a:off x="2304716" y="3651251"/>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374232" y="-158234"/>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Shape 4"/>
          <p:cNvSpPr/>
          <p:nvPr/>
        </p:nvSpPr>
        <p:spPr>
          <a:xfrm rot="2310454" flipH="1">
            <a:off x="11226478" y="1650440"/>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2310454" flipH="1">
            <a:off x="6796574" y="-316525"/>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8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DBC7B3-CAF8-4D3D-A06C-F61B026B613F}"/>
              </a:ext>
            </a:extLst>
          </p:cNvPr>
          <p:cNvSpPr>
            <a:spLocks noGrp="1"/>
          </p:cNvSpPr>
          <p:nvPr>
            <p:ph type="title"/>
          </p:nvPr>
        </p:nvSpPr>
        <p:spPr>
          <a:xfrm>
            <a:off x="599970" y="1518121"/>
            <a:ext cx="10992059" cy="1325563"/>
          </a:xfrm>
        </p:spPr>
        <p:txBody>
          <a:bodyPr/>
          <a:lstStyle/>
          <a:p>
            <a:r>
              <a:rPr lang="en-US" dirty="0"/>
              <a:t>From this slide on, only microbiome data plots</a:t>
            </a:r>
          </a:p>
        </p:txBody>
      </p:sp>
      <p:sp>
        <p:nvSpPr>
          <p:cNvPr id="3" name="Rectangle 2"/>
          <p:cNvSpPr/>
          <p:nvPr/>
        </p:nvSpPr>
        <p:spPr>
          <a:xfrm>
            <a:off x="0" y="2843684"/>
            <a:ext cx="12192000" cy="4014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12192000" cy="16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8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90297" y="890287"/>
            <a:ext cx="6324360" cy="1477328"/>
          </a:xfrm>
          <a:prstGeom prst="rect">
            <a:avLst/>
          </a:prstGeom>
          <a:noFill/>
        </p:spPr>
        <p:txBody>
          <a:bodyPr wrap="none" rtlCol="0">
            <a:spAutoFit/>
          </a:bodyPr>
          <a:lstStyle/>
          <a:p>
            <a:r>
              <a:rPr lang="en-US" dirty="0"/>
              <a:t>R script: 1_loading and pre-processing</a:t>
            </a:r>
          </a:p>
          <a:p>
            <a:r>
              <a:rPr lang="en-US" dirty="0"/>
              <a:t>Code chunk: 1.4a Rarefaction &amp; rarefying</a:t>
            </a:r>
          </a:p>
          <a:p>
            <a:r>
              <a:rPr lang="en-US" dirty="0"/>
              <a:t>Drop from 2.341M to 0.796M sequences </a:t>
            </a:r>
          </a:p>
          <a:p>
            <a:endParaRPr lang="en-US" dirty="0"/>
          </a:p>
          <a:p>
            <a:r>
              <a:rPr lang="en-US" dirty="0"/>
              <a:t>No samples lost, plateau reached – very good sequencing dataset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348" y="2367615"/>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058" y="3907411"/>
            <a:ext cx="6011006" cy="2031325"/>
          </a:xfrm>
          <a:prstGeom prst="rect">
            <a:avLst/>
          </a:prstGeom>
        </p:spPr>
        <p:txBody>
          <a:bodyPr wrap="square">
            <a:spAutoFit/>
          </a:bodyPr>
          <a:lstStyle/>
          <a:p>
            <a:r>
              <a:rPr lang="en-US" dirty="0"/>
              <a:t>R script: 1_loading and pre-processing</a:t>
            </a:r>
          </a:p>
          <a:p>
            <a:r>
              <a:rPr lang="en-US" dirty="0"/>
              <a:t>Code chunk: 1.3 Filtering out rare ASVs</a:t>
            </a:r>
          </a:p>
          <a:p>
            <a:endParaRPr lang="en-US" dirty="0"/>
          </a:p>
          <a:p>
            <a:r>
              <a:rPr lang="en-US" dirty="0"/>
              <a:t>Filtering at 8+ </a:t>
            </a:r>
            <a:r>
              <a:rPr lang="en-US" dirty="0" err="1"/>
              <a:t>occurences</a:t>
            </a:r>
            <a:endParaRPr lang="en-US" dirty="0"/>
          </a:p>
          <a:p>
            <a:r>
              <a:rPr lang="en-US" dirty="0"/>
              <a:t>Drop from 7599 taxa to 4572 taxa</a:t>
            </a:r>
          </a:p>
          <a:p>
            <a:r>
              <a:rPr lang="en-US" dirty="0"/>
              <a:t>Drop from 2.421M to 2.341M sequences </a:t>
            </a:r>
          </a:p>
          <a:p>
            <a:r>
              <a:rPr lang="en-US" dirty="0"/>
              <a:t>Retains 99.48 % of sequences</a:t>
            </a:r>
          </a:p>
        </p:txBody>
      </p:sp>
      <p:sp>
        <p:nvSpPr>
          <p:cNvPr id="5" name="TextBox 4"/>
          <p:cNvSpPr txBox="1"/>
          <p:nvPr/>
        </p:nvSpPr>
        <p:spPr>
          <a:xfrm>
            <a:off x="130628" y="151224"/>
            <a:ext cx="5084467" cy="3416320"/>
          </a:xfrm>
          <a:prstGeom prst="rect">
            <a:avLst/>
          </a:prstGeom>
          <a:noFill/>
        </p:spPr>
        <p:txBody>
          <a:bodyPr wrap="square" rtlCol="0">
            <a:spAutoFit/>
          </a:bodyPr>
          <a:lstStyle/>
          <a:p>
            <a:r>
              <a:rPr lang="en-US" dirty="0"/>
              <a:t>R script: 1_loading and pre-processing</a:t>
            </a:r>
          </a:p>
          <a:p>
            <a:r>
              <a:rPr lang="en-US" dirty="0"/>
              <a:t>Code Chunk :1.1 Decontamination process</a:t>
            </a:r>
          </a:p>
          <a:p>
            <a:r>
              <a:rPr lang="en-US" dirty="0"/>
              <a:t>2.509M sequences in BIOM table as input</a:t>
            </a:r>
          </a:p>
          <a:p>
            <a:r>
              <a:rPr lang="en-US" dirty="0"/>
              <a:t>A single OTU removed as part of decontamination</a:t>
            </a:r>
          </a:p>
          <a:p>
            <a:endParaRPr lang="en-US" dirty="0"/>
          </a:p>
          <a:p>
            <a:r>
              <a:rPr lang="en-US" dirty="0"/>
              <a:t>R script: 1_loading and pre-processing</a:t>
            </a:r>
          </a:p>
          <a:p>
            <a:r>
              <a:rPr lang="en-US" dirty="0"/>
              <a:t>Code chunk: 1.2 Chloroplast and mitochondrial DNA removal</a:t>
            </a:r>
          </a:p>
          <a:p>
            <a:r>
              <a:rPr lang="en-US" dirty="0"/>
              <a:t>2.509M sequences in BIOM table as input</a:t>
            </a:r>
          </a:p>
          <a:p>
            <a:r>
              <a:rPr lang="en-US" dirty="0"/>
              <a:t>2.421M sequences after plant host DNA removal</a:t>
            </a:r>
          </a:p>
          <a:p>
            <a:r>
              <a:rPr lang="en-US" dirty="0"/>
              <a:t>434+-11bp length</a:t>
            </a:r>
          </a:p>
          <a:p>
            <a:endParaRPr lang="en-US" dirty="0"/>
          </a:p>
        </p:txBody>
      </p:sp>
      <p:sp>
        <p:nvSpPr>
          <p:cNvPr id="6" name="TextBox 5"/>
          <p:cNvSpPr txBox="1"/>
          <p:nvPr/>
        </p:nvSpPr>
        <p:spPr>
          <a:xfrm>
            <a:off x="8250919" y="4518246"/>
            <a:ext cx="2722284" cy="646331"/>
          </a:xfrm>
          <a:prstGeom prst="rect">
            <a:avLst/>
          </a:prstGeom>
          <a:noFill/>
        </p:spPr>
        <p:txBody>
          <a:bodyPr wrap="none" rtlCol="0">
            <a:spAutoFit/>
          </a:bodyPr>
          <a:lstStyle/>
          <a:p>
            <a:r>
              <a:rPr lang="en-US" dirty="0"/>
              <a:t>Soil samples as red lines</a:t>
            </a:r>
          </a:p>
          <a:p>
            <a:r>
              <a:rPr lang="en-US" dirty="0"/>
              <a:t>Root samples as black lines</a:t>
            </a:r>
          </a:p>
        </p:txBody>
      </p:sp>
    </p:spTree>
    <p:extLst>
      <p:ext uri="{BB962C8B-B14F-4D97-AF65-F5344CB8AC3E}">
        <p14:creationId xmlns:p14="http://schemas.microsoft.com/office/powerpoint/2010/main" val="298293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503/graphics/d31e0fe4-6535-4a2b-9669-a74df3bd772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45503/graphics/d31e0fe4-6535-4a2b-9669-a74df3bd7723.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descr="http://127.0.0.1:45503/graphics/e1b0c8a7-4405-4edb-83fb-8d8ebb38a9d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099800" cy="67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811199" y="149909"/>
            <a:ext cx="3792385" cy="646331"/>
          </a:xfrm>
          <a:prstGeom prst="rect">
            <a:avLst/>
          </a:prstGeom>
        </p:spPr>
        <p:txBody>
          <a:bodyPr wrap="none">
            <a:spAutoFit/>
          </a:bodyPr>
          <a:lstStyle/>
          <a:p>
            <a:r>
              <a:rPr lang="en-US" dirty="0"/>
              <a:t>R script: 2_Beta_diversity</a:t>
            </a:r>
          </a:p>
          <a:p>
            <a:r>
              <a:rPr lang="en-US" dirty="0"/>
              <a:t>Code chunk: 2.1 - Beta Diversity plots</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3148" r="48229" b="5370"/>
          <a:stretch/>
        </p:blipFill>
        <p:spPr bwMode="auto">
          <a:xfrm>
            <a:off x="7200901" y="4185614"/>
            <a:ext cx="4991099" cy="170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237622" y="343657"/>
            <a:ext cx="1884298" cy="369332"/>
          </a:xfrm>
          <a:prstGeom prst="rect">
            <a:avLst/>
          </a:prstGeom>
          <a:noFill/>
        </p:spPr>
        <p:txBody>
          <a:bodyPr wrap="none" rtlCol="0">
            <a:spAutoFit/>
          </a:bodyPr>
          <a:lstStyle/>
          <a:p>
            <a:r>
              <a:rPr lang="en-US" dirty="0"/>
              <a:t>CCS normalization</a:t>
            </a:r>
          </a:p>
        </p:txBody>
      </p:sp>
      <p:sp>
        <p:nvSpPr>
          <p:cNvPr id="8" name="TextBox 7"/>
          <p:cNvSpPr txBox="1"/>
          <p:nvPr/>
        </p:nvSpPr>
        <p:spPr>
          <a:xfrm>
            <a:off x="3225520" y="318555"/>
            <a:ext cx="2321661" cy="369332"/>
          </a:xfrm>
          <a:prstGeom prst="rect">
            <a:avLst/>
          </a:prstGeom>
          <a:noFill/>
        </p:spPr>
        <p:txBody>
          <a:bodyPr wrap="none" rtlCol="0">
            <a:spAutoFit/>
          </a:bodyPr>
          <a:lstStyle/>
          <a:p>
            <a:r>
              <a:rPr lang="en-US" dirty="0"/>
              <a:t>Stress: 0.1521784 (ok) </a:t>
            </a:r>
          </a:p>
        </p:txBody>
      </p:sp>
    </p:spTree>
    <p:extLst>
      <p:ext uri="{BB962C8B-B14F-4D97-AF65-F5344CB8AC3E}">
        <p14:creationId xmlns:p14="http://schemas.microsoft.com/office/powerpoint/2010/main" val="186214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6694827" y="1435100"/>
            <a:ext cx="5497173"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900" y="3632200"/>
            <a:ext cx="6197600" cy="2585323"/>
          </a:xfrm>
          <a:prstGeom prst="rect">
            <a:avLst/>
          </a:prstGeom>
          <a:noFill/>
        </p:spPr>
        <p:txBody>
          <a:bodyPr wrap="square" rtlCol="0">
            <a:spAutoFit/>
          </a:bodyPr>
          <a:lstStyle/>
          <a:p>
            <a:r>
              <a:rPr lang="en-US" dirty="0"/>
              <a:t>The effect of root/soil depends on plant species</a:t>
            </a:r>
          </a:p>
          <a:p>
            <a:r>
              <a:rPr lang="en-US" dirty="0"/>
              <a:t>The effect of </a:t>
            </a:r>
            <a:r>
              <a:rPr lang="en-US" dirty="0" err="1"/>
              <a:t>MeJA</a:t>
            </a:r>
            <a:r>
              <a:rPr lang="en-US" dirty="0"/>
              <a:t> treatments depend on plant species</a:t>
            </a:r>
          </a:p>
          <a:p>
            <a:endParaRPr lang="en-US" dirty="0"/>
          </a:p>
          <a:p>
            <a:r>
              <a:rPr lang="en-US" dirty="0"/>
              <a:t>When we look at soils and root in separate (we know they are different anyway) we see….</a:t>
            </a:r>
          </a:p>
          <a:p>
            <a:r>
              <a:rPr lang="en-US" dirty="0"/>
              <a:t>….That the effect of </a:t>
            </a:r>
            <a:r>
              <a:rPr lang="en-US" dirty="0" err="1"/>
              <a:t>MeJA</a:t>
            </a:r>
            <a:r>
              <a:rPr lang="en-US" dirty="0"/>
              <a:t> treatment on root community depends on plant species</a:t>
            </a:r>
          </a:p>
          <a:p>
            <a:r>
              <a:rPr lang="en-US" dirty="0"/>
              <a:t>…. no effect of </a:t>
            </a:r>
            <a:r>
              <a:rPr lang="en-US" dirty="0" err="1"/>
              <a:t>MeJA</a:t>
            </a:r>
            <a:r>
              <a:rPr lang="en-US" dirty="0"/>
              <a:t> treatment on soil community, but interaction with plant species has p=0.08 at n=6/treatment</a:t>
            </a:r>
          </a:p>
        </p:txBody>
      </p:sp>
      <p:sp>
        <p:nvSpPr>
          <p:cNvPr id="4" name="Rectangle 3"/>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Tree>
    <p:extLst>
      <p:ext uri="{BB962C8B-B14F-4D97-AF65-F5344CB8AC3E}">
        <p14:creationId xmlns:p14="http://schemas.microsoft.com/office/powerpoint/2010/main" val="150507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468699"/>
            <a:ext cx="5551289" cy="33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293" y="-2"/>
            <a:ext cx="5535396" cy="337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375652"/>
            <a:ext cx="5703689" cy="348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5535396" cy="33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55778" y="15875"/>
            <a:ext cx="3182044" cy="923330"/>
          </a:xfrm>
          <a:prstGeom prst="rect">
            <a:avLst/>
          </a:prstGeom>
          <a:solidFill>
            <a:schemeClr val="bg1"/>
          </a:solidFill>
        </p:spPr>
        <p:txBody>
          <a:bodyPr wrap="square">
            <a:spAutoFit/>
          </a:bodyPr>
          <a:lstStyle/>
          <a:p>
            <a:r>
              <a:rPr lang="en-US" dirty="0"/>
              <a:t>R script: 2_Beta_diversity</a:t>
            </a:r>
          </a:p>
          <a:p>
            <a:r>
              <a:rPr lang="en-US" dirty="0"/>
              <a:t>Code chunk:</a:t>
            </a:r>
            <a:r>
              <a:rPr lang="it-IT" dirty="0"/>
              <a:t> 2.2.1 - Beta Dipersion Metrics &amp; plots</a:t>
            </a:r>
            <a:endParaRPr lang="en-US" dirty="0"/>
          </a:p>
        </p:txBody>
      </p:sp>
    </p:spTree>
    <p:extLst>
      <p:ext uri="{BB962C8B-B14F-4D97-AF65-F5344CB8AC3E}">
        <p14:creationId xmlns:p14="http://schemas.microsoft.com/office/powerpoint/2010/main" val="23794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001" r="61979" b="14629"/>
          <a:stretch/>
        </p:blipFill>
        <p:spPr bwMode="auto">
          <a:xfrm>
            <a:off x="0" y="2466653"/>
            <a:ext cx="5892800" cy="439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1852" r="61979" b="6852"/>
          <a:stretch/>
        </p:blipFill>
        <p:spPr bwMode="auto">
          <a:xfrm>
            <a:off x="6184900" y="2466653"/>
            <a:ext cx="5892800" cy="447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
        <p:nvSpPr>
          <p:cNvPr id="4" name="TextBox 3"/>
          <p:cNvSpPr txBox="1"/>
          <p:nvPr/>
        </p:nvSpPr>
        <p:spPr>
          <a:xfrm>
            <a:off x="266700" y="228600"/>
            <a:ext cx="5950283" cy="2862322"/>
          </a:xfrm>
          <a:prstGeom prst="rect">
            <a:avLst/>
          </a:prstGeom>
          <a:noFill/>
        </p:spPr>
        <p:txBody>
          <a:bodyPr wrap="none" rtlCol="0">
            <a:spAutoFit/>
          </a:bodyPr>
          <a:lstStyle/>
          <a:p>
            <a:r>
              <a:rPr lang="en-US" dirty="0"/>
              <a:t>Here we split the whole dataset in 4 for a detailed view</a:t>
            </a:r>
          </a:p>
          <a:p>
            <a:endParaRPr lang="en-US" dirty="0"/>
          </a:p>
          <a:p>
            <a:r>
              <a:rPr lang="en-US" dirty="0" err="1"/>
              <a:t>MeJA</a:t>
            </a:r>
            <a:r>
              <a:rPr lang="en-US" dirty="0"/>
              <a:t> has an effect on AT Roots (p = 0.0184)</a:t>
            </a:r>
          </a:p>
          <a:p>
            <a:r>
              <a:rPr lang="en-US" dirty="0" err="1"/>
              <a:t>MeJA</a:t>
            </a:r>
            <a:r>
              <a:rPr lang="en-US" dirty="0"/>
              <a:t> has an effect on AT Soil (p = 0.0064)</a:t>
            </a:r>
          </a:p>
          <a:p>
            <a:endParaRPr lang="en-US" dirty="0"/>
          </a:p>
          <a:p>
            <a:r>
              <a:rPr lang="en-US" dirty="0" err="1"/>
              <a:t>MeJA</a:t>
            </a:r>
            <a:r>
              <a:rPr lang="en-US" dirty="0"/>
              <a:t> has an effect on BO Roots (p=0.0003)</a:t>
            </a:r>
          </a:p>
          <a:p>
            <a:r>
              <a:rPr lang="en-US" dirty="0" err="1"/>
              <a:t>MeJA</a:t>
            </a:r>
            <a:r>
              <a:rPr lang="en-US" dirty="0"/>
              <a:t> has a marginally significant effect on BO Soil (p=0.0842)</a:t>
            </a:r>
          </a:p>
          <a:p>
            <a:endParaRPr lang="en-US" dirty="0"/>
          </a:p>
          <a:p>
            <a:endParaRPr lang="en-US" dirty="0"/>
          </a:p>
          <a:p>
            <a:endParaRPr lang="en-US" dirty="0"/>
          </a:p>
        </p:txBody>
      </p:sp>
      <p:sp>
        <p:nvSpPr>
          <p:cNvPr id="5" name="TextBox 4"/>
          <p:cNvSpPr txBox="1"/>
          <p:nvPr/>
        </p:nvSpPr>
        <p:spPr>
          <a:xfrm>
            <a:off x="6451600" y="571500"/>
            <a:ext cx="3098800" cy="1477328"/>
          </a:xfrm>
          <a:prstGeom prst="rect">
            <a:avLst/>
          </a:prstGeom>
          <a:noFill/>
        </p:spPr>
        <p:txBody>
          <a:bodyPr wrap="square" rtlCol="0">
            <a:spAutoFit/>
          </a:bodyPr>
          <a:lstStyle/>
          <a:p>
            <a:r>
              <a:rPr lang="en-US" b="1" dirty="0"/>
              <a:t>Conclusion: </a:t>
            </a:r>
            <a:r>
              <a:rPr lang="en-US" dirty="0"/>
              <a:t>Bacterial community in the soils of BO were less affected by </a:t>
            </a:r>
            <a:r>
              <a:rPr lang="en-US" dirty="0" err="1"/>
              <a:t>MeJA</a:t>
            </a:r>
            <a:r>
              <a:rPr lang="en-US" dirty="0"/>
              <a:t> than the other compartments and species</a:t>
            </a:r>
          </a:p>
        </p:txBody>
      </p:sp>
    </p:spTree>
    <p:extLst>
      <p:ext uri="{BB962C8B-B14F-4D97-AF65-F5344CB8AC3E}">
        <p14:creationId xmlns:p14="http://schemas.microsoft.com/office/powerpoint/2010/main" val="4119720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109220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700" y="-23217"/>
            <a:ext cx="9867900" cy="923330"/>
          </a:xfrm>
          <a:prstGeom prst="rect">
            <a:avLst/>
          </a:prstGeom>
        </p:spPr>
        <p:txBody>
          <a:bodyPr wrap="square">
            <a:spAutoFit/>
          </a:bodyPr>
          <a:lstStyle/>
          <a:p>
            <a:r>
              <a:rPr lang="en-US" dirty="0"/>
              <a:t>R script: 2_Beta_diversity</a:t>
            </a:r>
          </a:p>
          <a:p>
            <a:endParaRPr lang="en-US" dirty="0"/>
          </a:p>
          <a:p>
            <a:r>
              <a:rPr lang="en-US" dirty="0"/>
              <a:t>### 2.3.2a </a:t>
            </a:r>
            <a:r>
              <a:rPr lang="en-US" dirty="0" err="1"/>
              <a:t>EcolUtils</a:t>
            </a:r>
            <a:r>
              <a:rPr lang="en-US" dirty="0"/>
              <a:t>::</a:t>
            </a:r>
            <a:r>
              <a:rPr lang="en-US" dirty="0" err="1"/>
              <a:t>adonis.pair</a:t>
            </a:r>
            <a:r>
              <a:rPr lang="en-US" dirty="0"/>
              <a:t> - no lists, accounts for blocks. external FDR adjustment </a:t>
            </a:r>
          </a:p>
        </p:txBody>
      </p:sp>
      <p:sp>
        <p:nvSpPr>
          <p:cNvPr id="3" name="TextBox 2"/>
          <p:cNvSpPr txBox="1"/>
          <p:nvPr/>
        </p:nvSpPr>
        <p:spPr>
          <a:xfrm>
            <a:off x="838200" y="6019800"/>
            <a:ext cx="5341334" cy="369332"/>
          </a:xfrm>
          <a:prstGeom prst="rect">
            <a:avLst/>
          </a:prstGeom>
          <a:noFill/>
        </p:spPr>
        <p:txBody>
          <a:bodyPr wrap="none" rtlCol="0">
            <a:spAutoFit/>
          </a:bodyPr>
          <a:lstStyle/>
          <a:p>
            <a:r>
              <a:rPr lang="en-US" dirty="0"/>
              <a:t>No significant pairwise differences after FDR correction</a:t>
            </a:r>
          </a:p>
        </p:txBody>
      </p:sp>
    </p:spTree>
    <p:extLst>
      <p:ext uri="{BB962C8B-B14F-4D97-AF65-F5344CB8AC3E}">
        <p14:creationId xmlns:p14="http://schemas.microsoft.com/office/powerpoint/2010/main" val="3226234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139" y="183634"/>
            <a:ext cx="5420651" cy="646331"/>
          </a:xfrm>
          <a:prstGeom prst="rect">
            <a:avLst/>
          </a:prstGeom>
        </p:spPr>
        <p:txBody>
          <a:bodyPr wrap="none">
            <a:spAutoFit/>
          </a:bodyPr>
          <a:lstStyle/>
          <a:p>
            <a:r>
              <a:rPr lang="en-US" dirty="0"/>
              <a:t>R script 4: Neutral models</a:t>
            </a:r>
          </a:p>
          <a:p>
            <a:r>
              <a:rPr lang="en-US" dirty="0"/>
              <a:t>Chunk: 4.2 calculate and plot neutral model distribution</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9" y="927099"/>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660" y="9271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60" y="40005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39" y="38862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9475" y="76201"/>
            <a:ext cx="3445838"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579475" y="2603500"/>
            <a:ext cx="3081019" cy="738664"/>
          </a:xfrm>
          <a:prstGeom prst="rect">
            <a:avLst/>
          </a:prstGeom>
          <a:noFill/>
        </p:spPr>
        <p:txBody>
          <a:bodyPr wrap="square" rtlCol="0">
            <a:spAutoFit/>
          </a:bodyPr>
          <a:lstStyle/>
          <a:p>
            <a:r>
              <a:rPr lang="en-US" sz="1400" dirty="0"/>
              <a:t>Roots of AT have a lower fit to the neutral model…. (they are under more intense/active selection</a:t>
            </a:r>
          </a:p>
        </p:txBody>
      </p:sp>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8875" y="3389312"/>
            <a:ext cx="3502217"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579473" y="5994182"/>
            <a:ext cx="3081019" cy="646331"/>
          </a:xfrm>
          <a:prstGeom prst="rect">
            <a:avLst/>
          </a:prstGeom>
          <a:noFill/>
        </p:spPr>
        <p:txBody>
          <a:bodyPr wrap="square" rtlCol="0">
            <a:spAutoFit/>
          </a:bodyPr>
          <a:lstStyle/>
          <a:p>
            <a:r>
              <a:rPr lang="en-US" dirty="0"/>
              <a:t>With a slightly higher number of OTUs </a:t>
            </a:r>
            <a:r>
              <a:rPr lang="en-US"/>
              <a:t>above predictions</a:t>
            </a:r>
            <a:endParaRPr lang="en-US" dirty="0"/>
          </a:p>
        </p:txBody>
      </p:sp>
      <p:sp>
        <p:nvSpPr>
          <p:cNvPr id="2" name="TextBox 1"/>
          <p:cNvSpPr txBox="1"/>
          <p:nvPr/>
        </p:nvSpPr>
        <p:spPr>
          <a:xfrm>
            <a:off x="6997700" y="2581532"/>
            <a:ext cx="1632150" cy="4339650"/>
          </a:xfrm>
          <a:prstGeom prst="rect">
            <a:avLst/>
          </a:prstGeom>
          <a:noFill/>
        </p:spPr>
        <p:txBody>
          <a:bodyPr wrap="square" rtlCol="0">
            <a:spAutoFit/>
          </a:bodyPr>
          <a:lstStyle/>
          <a:p>
            <a:r>
              <a:rPr lang="en-US" sz="1200" b="1" dirty="0"/>
              <a:t>Above</a:t>
            </a:r>
            <a:r>
              <a:rPr lang="en-US" sz="1200" dirty="0"/>
              <a:t>: selected, enriched or recruited by plant</a:t>
            </a:r>
          </a:p>
          <a:p>
            <a:endParaRPr lang="en-US" sz="1200" b="1" dirty="0"/>
          </a:p>
          <a:p>
            <a:r>
              <a:rPr lang="en-US" sz="1200" b="1" dirty="0"/>
              <a:t>As predicted: </a:t>
            </a:r>
            <a:r>
              <a:rPr lang="en-US" sz="1200" dirty="0"/>
              <a:t>present in many samples because it has a lot of sequences</a:t>
            </a:r>
          </a:p>
          <a:p>
            <a:endParaRPr lang="en-US" sz="1200" dirty="0"/>
          </a:p>
          <a:p>
            <a:r>
              <a:rPr lang="en-US" sz="1200" b="1" dirty="0"/>
              <a:t>Below prediction</a:t>
            </a:r>
            <a:r>
              <a:rPr lang="en-US" sz="1200" dirty="0"/>
              <a:t>: dispersal limited, infests a few plants…</a:t>
            </a:r>
          </a:p>
          <a:p>
            <a:endParaRPr lang="en-US" sz="1200" dirty="0"/>
          </a:p>
          <a:p>
            <a:endParaRPr lang="en-US" sz="1200" dirty="0"/>
          </a:p>
          <a:p>
            <a:endParaRPr lang="en-US" sz="1200" dirty="0"/>
          </a:p>
          <a:p>
            <a:endParaRPr lang="en-US" sz="1200" dirty="0"/>
          </a:p>
          <a:p>
            <a:r>
              <a:rPr lang="en-US" sz="1200" dirty="0"/>
              <a:t>… (because it cannot move in the environment, </a:t>
            </a:r>
            <a:r>
              <a:rPr lang="en-US" sz="1200" dirty="0" err="1"/>
              <a:t>failes</a:t>
            </a:r>
            <a:r>
              <a:rPr lang="en-US" sz="1200" dirty="0"/>
              <a:t> to </a:t>
            </a:r>
            <a:r>
              <a:rPr lang="en-US" sz="1200" dirty="0" err="1"/>
              <a:t>stablish</a:t>
            </a:r>
            <a:r>
              <a:rPr lang="en-US" sz="1200" dirty="0"/>
              <a:t> new populations, or can only infest a portion of the plants….)</a:t>
            </a:r>
          </a:p>
        </p:txBody>
      </p:sp>
      <p:sp>
        <p:nvSpPr>
          <p:cNvPr id="5" name="TextBox 4"/>
          <p:cNvSpPr txBox="1"/>
          <p:nvPr/>
        </p:nvSpPr>
        <p:spPr>
          <a:xfrm>
            <a:off x="4168420" y="-2316559"/>
            <a:ext cx="7229297" cy="2308324"/>
          </a:xfrm>
          <a:prstGeom prst="rect">
            <a:avLst/>
          </a:prstGeom>
          <a:noFill/>
        </p:spPr>
        <p:txBody>
          <a:bodyPr wrap="square" rtlCol="0">
            <a:spAutoFit/>
          </a:bodyPr>
          <a:lstStyle/>
          <a:p>
            <a:r>
              <a:rPr lang="en-US" dirty="0"/>
              <a:t>Migration </a:t>
            </a:r>
            <a:r>
              <a:rPr lang="en-US" dirty="0" err="1"/>
              <a:t>occurence</a:t>
            </a:r>
            <a:r>
              <a:rPr lang="en-US" dirty="0"/>
              <a:t>: if the individual is lost within the system, it is replaced from the outside</a:t>
            </a:r>
          </a:p>
          <a:p>
            <a:r>
              <a:rPr lang="en-US" dirty="0"/>
              <a:t>It is not too different from  island biogeography</a:t>
            </a:r>
          </a:p>
          <a:p>
            <a:r>
              <a:rPr lang="en-US" dirty="0"/>
              <a:t>On the root/soil interface it does not mean migration from one pot to the other</a:t>
            </a:r>
          </a:p>
          <a:p>
            <a:r>
              <a:rPr lang="en-US" dirty="0"/>
              <a:t>It </a:t>
            </a:r>
            <a:r>
              <a:rPr lang="en-US"/>
              <a:t>means recruitment/reproduction </a:t>
            </a:r>
            <a:r>
              <a:rPr lang="en-US" dirty="0"/>
              <a:t>from with the community (that are already occurring in the niche/treatment) or from outside of it (</a:t>
            </a:r>
            <a:r>
              <a:rPr lang="en-US" dirty="0" err="1"/>
              <a:t>rhizosphereci</a:t>
            </a:r>
            <a:r>
              <a:rPr lang="en-US" dirty="0"/>
              <a:t> soil bulk soil, stem/leaf </a:t>
            </a:r>
            <a:r>
              <a:rPr lang="en-US" dirty="0" err="1"/>
              <a:t>endohpytes</a:t>
            </a:r>
            <a:endParaRPr lang="en-US" dirty="0"/>
          </a:p>
        </p:txBody>
      </p:sp>
    </p:spTree>
    <p:extLst>
      <p:ext uri="{BB962C8B-B14F-4D97-AF65-F5344CB8AC3E}">
        <p14:creationId xmlns:p14="http://schemas.microsoft.com/office/powerpoint/2010/main" val="416414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0"/>
            <a:ext cx="951607" cy="369332"/>
          </a:xfrm>
          <a:prstGeom prst="rect">
            <a:avLst/>
          </a:prstGeom>
          <a:noFill/>
        </p:spPr>
        <p:txBody>
          <a:bodyPr wrap="none" rtlCol="0">
            <a:spAutoFit/>
          </a:bodyPr>
          <a:lstStyle/>
          <a:p>
            <a:r>
              <a:rPr lang="en-US" dirty="0">
                <a:solidFill>
                  <a:srgbClr val="FF0000"/>
                </a:solidFill>
              </a:rPr>
              <a:t>AT roots</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254"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4254"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944" y="68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10625" y="6866"/>
            <a:ext cx="1181101" cy="369332"/>
          </a:xfrm>
          <a:prstGeom prst="rect">
            <a:avLst/>
          </a:prstGeom>
          <a:noFill/>
        </p:spPr>
        <p:txBody>
          <a:bodyPr wrap="square" rtlCol="0">
            <a:spAutoFit/>
          </a:bodyPr>
          <a:lstStyle/>
          <a:p>
            <a:r>
              <a:rPr lang="en-US" dirty="0">
                <a:solidFill>
                  <a:srgbClr val="FF0000"/>
                </a:solidFill>
              </a:rPr>
              <a:t>AT Soil</a:t>
            </a:r>
          </a:p>
        </p:txBody>
      </p:sp>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807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07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8070" y="23749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7023" y="830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8712"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7023" y="23622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76721" y="6866"/>
            <a:ext cx="832279" cy="369332"/>
          </a:xfrm>
          <a:prstGeom prst="rect">
            <a:avLst/>
          </a:prstGeom>
          <a:noFill/>
        </p:spPr>
        <p:txBody>
          <a:bodyPr wrap="none" rtlCol="0">
            <a:spAutoFit/>
          </a:bodyPr>
          <a:lstStyle/>
          <a:p>
            <a:r>
              <a:rPr lang="en-US" dirty="0">
                <a:solidFill>
                  <a:srgbClr val="FF0000"/>
                </a:solidFill>
              </a:rPr>
              <a:t>BO soil</a:t>
            </a:r>
          </a:p>
        </p:txBody>
      </p:sp>
      <p:sp>
        <p:nvSpPr>
          <p:cNvPr id="9" name="TextBox 8"/>
          <p:cNvSpPr txBox="1"/>
          <p:nvPr/>
        </p:nvSpPr>
        <p:spPr>
          <a:xfrm>
            <a:off x="5098070" y="-1032"/>
            <a:ext cx="1001684" cy="369332"/>
          </a:xfrm>
          <a:prstGeom prst="rect">
            <a:avLst/>
          </a:prstGeom>
          <a:noFill/>
        </p:spPr>
        <p:txBody>
          <a:bodyPr wrap="none" rtlCol="0">
            <a:spAutoFit/>
          </a:bodyPr>
          <a:lstStyle/>
          <a:p>
            <a:r>
              <a:rPr lang="en-US" dirty="0">
                <a:solidFill>
                  <a:srgbClr val="FF0000"/>
                </a:solidFill>
              </a:rPr>
              <a:t>BO roots</a:t>
            </a:r>
          </a:p>
        </p:txBody>
      </p:sp>
      <p:sp>
        <p:nvSpPr>
          <p:cNvPr id="4" name="Rectangle 3"/>
          <p:cNvSpPr/>
          <p:nvPr/>
        </p:nvSpPr>
        <p:spPr>
          <a:xfrm>
            <a:off x="396006" y="2660134"/>
            <a:ext cx="1111202" cy="369332"/>
          </a:xfrm>
          <a:prstGeom prst="rect">
            <a:avLst/>
          </a:prstGeom>
        </p:spPr>
        <p:txBody>
          <a:bodyPr wrap="none">
            <a:spAutoFit/>
          </a:bodyPr>
          <a:lstStyle/>
          <a:p>
            <a:r>
              <a:rPr lang="en-US"/>
              <a:t>0.0051 **</a:t>
            </a:r>
            <a:endParaRPr lang="en-US" dirty="0"/>
          </a:p>
        </p:txBody>
      </p:sp>
      <p:sp>
        <p:nvSpPr>
          <p:cNvPr id="5" name="Rectangle 4"/>
          <p:cNvSpPr/>
          <p:nvPr/>
        </p:nvSpPr>
        <p:spPr>
          <a:xfrm>
            <a:off x="1507208" y="4958834"/>
            <a:ext cx="827471" cy="369332"/>
          </a:xfrm>
          <a:prstGeom prst="rect">
            <a:avLst/>
          </a:prstGeom>
        </p:spPr>
        <p:txBody>
          <a:bodyPr wrap="none">
            <a:spAutoFit/>
          </a:bodyPr>
          <a:lstStyle/>
          <a:p>
            <a:r>
              <a:rPr lang="en-US" dirty="0"/>
              <a:t>0.2654</a:t>
            </a:r>
          </a:p>
        </p:txBody>
      </p:sp>
      <p:sp>
        <p:nvSpPr>
          <p:cNvPr id="6" name="Rectangle 5"/>
          <p:cNvSpPr/>
          <p:nvPr/>
        </p:nvSpPr>
        <p:spPr>
          <a:xfrm>
            <a:off x="1454310" y="361434"/>
            <a:ext cx="880369" cy="369332"/>
          </a:xfrm>
          <a:prstGeom prst="rect">
            <a:avLst/>
          </a:prstGeom>
        </p:spPr>
        <p:txBody>
          <a:bodyPr wrap="none">
            <a:spAutoFit/>
          </a:bodyPr>
          <a:lstStyle/>
          <a:p>
            <a:r>
              <a:rPr lang="en-US" dirty="0"/>
              <a:t>0.1014 </a:t>
            </a:r>
          </a:p>
        </p:txBody>
      </p:sp>
      <p:sp>
        <p:nvSpPr>
          <p:cNvPr id="10" name="Rectangle 9"/>
          <p:cNvSpPr/>
          <p:nvPr/>
        </p:nvSpPr>
        <p:spPr>
          <a:xfrm>
            <a:off x="3891726" y="1479034"/>
            <a:ext cx="994183" cy="369332"/>
          </a:xfrm>
          <a:prstGeom prst="rect">
            <a:avLst/>
          </a:prstGeom>
        </p:spPr>
        <p:txBody>
          <a:bodyPr wrap="none">
            <a:spAutoFit/>
          </a:bodyPr>
          <a:lstStyle/>
          <a:p>
            <a:r>
              <a:rPr lang="en-US" dirty="0"/>
              <a:t>0.006 **</a:t>
            </a:r>
          </a:p>
        </p:txBody>
      </p:sp>
      <p:sp>
        <p:nvSpPr>
          <p:cNvPr id="11" name="Rectangle 10"/>
          <p:cNvSpPr/>
          <p:nvPr/>
        </p:nvSpPr>
        <p:spPr>
          <a:xfrm>
            <a:off x="4034103" y="6228834"/>
            <a:ext cx="995785" cy="369332"/>
          </a:xfrm>
          <a:prstGeom prst="rect">
            <a:avLst/>
          </a:prstGeom>
        </p:spPr>
        <p:txBody>
          <a:bodyPr wrap="none">
            <a:spAutoFit/>
          </a:bodyPr>
          <a:lstStyle/>
          <a:p>
            <a:r>
              <a:rPr lang="en-US" dirty="0"/>
              <a:t>0.0359 *</a:t>
            </a:r>
          </a:p>
        </p:txBody>
      </p:sp>
      <p:sp>
        <p:nvSpPr>
          <p:cNvPr id="12" name="Rectangle 11"/>
          <p:cNvSpPr/>
          <p:nvPr/>
        </p:nvSpPr>
        <p:spPr>
          <a:xfrm>
            <a:off x="3012959" y="3752334"/>
            <a:ext cx="878767" cy="369332"/>
          </a:xfrm>
          <a:prstGeom prst="rect">
            <a:avLst/>
          </a:prstGeom>
        </p:spPr>
        <p:txBody>
          <a:bodyPr wrap="none">
            <a:spAutoFit/>
          </a:bodyPr>
          <a:lstStyle/>
          <a:p>
            <a:r>
              <a:rPr lang="en-US" dirty="0"/>
              <a:t>0.015 *</a:t>
            </a:r>
          </a:p>
        </p:txBody>
      </p:sp>
      <p:sp>
        <p:nvSpPr>
          <p:cNvPr id="13" name="Rectangle 12"/>
          <p:cNvSpPr/>
          <p:nvPr/>
        </p:nvSpPr>
        <p:spPr>
          <a:xfrm>
            <a:off x="5422585" y="3917434"/>
            <a:ext cx="880369" cy="369332"/>
          </a:xfrm>
          <a:prstGeom prst="rect">
            <a:avLst/>
          </a:prstGeom>
        </p:spPr>
        <p:txBody>
          <a:bodyPr wrap="none">
            <a:spAutoFit/>
          </a:bodyPr>
          <a:lstStyle/>
          <a:p>
            <a:r>
              <a:rPr lang="en-US" dirty="0"/>
              <a:t>0.0647 </a:t>
            </a:r>
          </a:p>
        </p:txBody>
      </p:sp>
      <p:sp>
        <p:nvSpPr>
          <p:cNvPr id="14" name="Rectangle 13"/>
          <p:cNvSpPr/>
          <p:nvPr/>
        </p:nvSpPr>
        <p:spPr>
          <a:xfrm>
            <a:off x="5422584" y="4964668"/>
            <a:ext cx="1111202" cy="369332"/>
          </a:xfrm>
          <a:prstGeom prst="rect">
            <a:avLst/>
          </a:prstGeom>
        </p:spPr>
        <p:txBody>
          <a:bodyPr wrap="none">
            <a:spAutoFit/>
          </a:bodyPr>
          <a:lstStyle/>
          <a:p>
            <a:r>
              <a:rPr lang="en-US" dirty="0"/>
              <a:t>0.0054** </a:t>
            </a:r>
          </a:p>
        </p:txBody>
      </p:sp>
      <p:sp>
        <p:nvSpPr>
          <p:cNvPr id="15" name="Rectangle 14"/>
          <p:cNvSpPr/>
          <p:nvPr/>
        </p:nvSpPr>
        <p:spPr>
          <a:xfrm>
            <a:off x="5475173" y="1472168"/>
            <a:ext cx="1111202" cy="369332"/>
          </a:xfrm>
          <a:prstGeom prst="rect">
            <a:avLst/>
          </a:prstGeom>
        </p:spPr>
        <p:txBody>
          <a:bodyPr wrap="none">
            <a:spAutoFit/>
          </a:bodyPr>
          <a:lstStyle/>
          <a:p>
            <a:r>
              <a:rPr lang="en-US" dirty="0"/>
              <a:t>0.0088** </a:t>
            </a:r>
          </a:p>
        </p:txBody>
      </p:sp>
      <p:sp>
        <p:nvSpPr>
          <p:cNvPr id="16" name="Rectangle 15"/>
          <p:cNvSpPr/>
          <p:nvPr/>
        </p:nvSpPr>
        <p:spPr>
          <a:xfrm>
            <a:off x="9308424" y="3910568"/>
            <a:ext cx="821059" cy="369332"/>
          </a:xfrm>
          <a:prstGeom prst="rect">
            <a:avLst/>
          </a:prstGeom>
        </p:spPr>
        <p:txBody>
          <a:bodyPr wrap="none">
            <a:spAutoFit/>
          </a:bodyPr>
          <a:lstStyle/>
          <a:p>
            <a:r>
              <a:rPr lang="en-US" dirty="0"/>
              <a:t>0.055. </a:t>
            </a:r>
          </a:p>
        </p:txBody>
      </p:sp>
      <p:sp>
        <p:nvSpPr>
          <p:cNvPr id="17" name="Rectangle 16"/>
          <p:cNvSpPr/>
          <p:nvPr/>
        </p:nvSpPr>
        <p:spPr>
          <a:xfrm>
            <a:off x="9249914" y="6044168"/>
            <a:ext cx="938077" cy="369332"/>
          </a:xfrm>
          <a:prstGeom prst="rect">
            <a:avLst/>
          </a:prstGeom>
        </p:spPr>
        <p:txBody>
          <a:bodyPr wrap="none">
            <a:spAutoFit/>
          </a:bodyPr>
          <a:lstStyle/>
          <a:p>
            <a:r>
              <a:rPr lang="en-US" dirty="0"/>
              <a:t>0.0546. </a:t>
            </a:r>
          </a:p>
        </p:txBody>
      </p:sp>
      <p:sp>
        <p:nvSpPr>
          <p:cNvPr id="18" name="Rectangle 17"/>
          <p:cNvSpPr/>
          <p:nvPr/>
        </p:nvSpPr>
        <p:spPr>
          <a:xfrm>
            <a:off x="9210026" y="1479034"/>
            <a:ext cx="827471" cy="369332"/>
          </a:xfrm>
          <a:prstGeom prst="rect">
            <a:avLst/>
          </a:prstGeom>
        </p:spPr>
        <p:txBody>
          <a:bodyPr wrap="none">
            <a:spAutoFit/>
          </a:bodyPr>
          <a:lstStyle/>
          <a:p>
            <a:r>
              <a:rPr lang="en-US" dirty="0"/>
              <a:t>0.1737</a:t>
            </a:r>
          </a:p>
        </p:txBody>
      </p:sp>
      <p:sp>
        <p:nvSpPr>
          <p:cNvPr id="19" name="TextBox 18"/>
          <p:cNvSpPr txBox="1"/>
          <p:nvPr/>
        </p:nvSpPr>
        <p:spPr>
          <a:xfrm>
            <a:off x="10187991" y="12700"/>
            <a:ext cx="1960033" cy="2031325"/>
          </a:xfrm>
          <a:prstGeom prst="rect">
            <a:avLst/>
          </a:prstGeom>
          <a:noFill/>
        </p:spPr>
        <p:txBody>
          <a:bodyPr wrap="square" rtlCol="0">
            <a:spAutoFit/>
          </a:bodyPr>
          <a:lstStyle/>
          <a:p>
            <a:r>
              <a:rPr lang="en-US" sz="1400" b="1" dirty="0"/>
              <a:t>Similar</a:t>
            </a:r>
            <a:r>
              <a:rPr lang="en-US" sz="1400" dirty="0"/>
              <a:t>: treatment do not change positively selected bacteria (converging selection)</a:t>
            </a:r>
          </a:p>
          <a:p>
            <a:r>
              <a:rPr lang="en-US" sz="1400" b="1" dirty="0"/>
              <a:t>Different</a:t>
            </a:r>
            <a:r>
              <a:rPr lang="en-US" sz="1400" dirty="0"/>
              <a:t>: treatment does change positively selected bacteria (treatment-based selection)</a:t>
            </a:r>
          </a:p>
        </p:txBody>
      </p:sp>
      <p:sp>
        <p:nvSpPr>
          <p:cNvPr id="32" name="TextBox 31"/>
          <p:cNvSpPr txBox="1"/>
          <p:nvPr/>
        </p:nvSpPr>
        <p:spPr>
          <a:xfrm>
            <a:off x="10129483" y="2000766"/>
            <a:ext cx="1960033" cy="2677656"/>
          </a:xfrm>
          <a:prstGeom prst="rect">
            <a:avLst/>
          </a:prstGeom>
          <a:noFill/>
        </p:spPr>
        <p:txBody>
          <a:bodyPr wrap="square" rtlCol="0">
            <a:spAutoFit/>
          </a:bodyPr>
          <a:lstStyle/>
          <a:p>
            <a:r>
              <a:rPr lang="en-US" sz="1400" b="1" dirty="0"/>
              <a:t>Similar</a:t>
            </a:r>
            <a:r>
              <a:rPr lang="en-US" sz="1400" dirty="0"/>
              <a:t>: treatment do not change pervasive background community (base structure of community unaltered)</a:t>
            </a:r>
          </a:p>
          <a:p>
            <a:r>
              <a:rPr lang="en-US" sz="1400" b="1" dirty="0"/>
              <a:t>Different</a:t>
            </a:r>
            <a:r>
              <a:rPr lang="en-US" sz="1400" dirty="0"/>
              <a:t>: treatment do changes pervasive background community (fundamental community changes , changes landscape of assembly)</a:t>
            </a:r>
          </a:p>
        </p:txBody>
      </p:sp>
      <p:sp>
        <p:nvSpPr>
          <p:cNvPr id="33" name="TextBox 32"/>
          <p:cNvSpPr txBox="1"/>
          <p:nvPr/>
        </p:nvSpPr>
        <p:spPr>
          <a:xfrm>
            <a:off x="10187990" y="4699337"/>
            <a:ext cx="1960033" cy="2031325"/>
          </a:xfrm>
          <a:prstGeom prst="rect">
            <a:avLst/>
          </a:prstGeom>
          <a:noFill/>
        </p:spPr>
        <p:txBody>
          <a:bodyPr wrap="square" rtlCol="0">
            <a:spAutoFit/>
          </a:bodyPr>
          <a:lstStyle/>
          <a:p>
            <a:r>
              <a:rPr lang="en-US" sz="1400" b="1" dirty="0"/>
              <a:t>Similar</a:t>
            </a:r>
            <a:r>
              <a:rPr lang="en-US" sz="1400" dirty="0"/>
              <a:t>: treatment do not change dispersal-limited community</a:t>
            </a:r>
          </a:p>
          <a:p>
            <a:r>
              <a:rPr lang="en-US" sz="1400" b="1" dirty="0"/>
              <a:t>Different</a:t>
            </a:r>
            <a:r>
              <a:rPr lang="en-US" sz="1400" dirty="0"/>
              <a:t>: treatment do changes dispersal-limited community</a:t>
            </a:r>
          </a:p>
          <a:p>
            <a:r>
              <a:rPr lang="en-US" sz="1400" dirty="0"/>
              <a:t>(proliferate in </a:t>
            </a:r>
            <a:r>
              <a:rPr lang="en-US" sz="1400" dirty="0" err="1"/>
              <a:t>suceseptable</a:t>
            </a:r>
            <a:r>
              <a:rPr lang="en-US" sz="1400" dirty="0"/>
              <a:t> individuals)</a:t>
            </a:r>
          </a:p>
        </p:txBody>
      </p:sp>
      <p:sp>
        <p:nvSpPr>
          <p:cNvPr id="2" name="TextBox 1"/>
          <p:cNvSpPr txBox="1"/>
          <p:nvPr/>
        </p:nvSpPr>
        <p:spPr>
          <a:xfrm>
            <a:off x="10030161" y="6654884"/>
            <a:ext cx="5490805" cy="230832"/>
          </a:xfrm>
          <a:prstGeom prst="rect">
            <a:avLst/>
          </a:prstGeom>
          <a:noFill/>
        </p:spPr>
        <p:txBody>
          <a:bodyPr wrap="square" rtlCol="0">
            <a:spAutoFit/>
          </a:bodyPr>
          <a:lstStyle/>
          <a:p>
            <a:r>
              <a:rPr lang="en-US" sz="900" dirty="0"/>
              <a:t>No significant pairwise differences after </a:t>
            </a:r>
            <a:r>
              <a:rPr lang="en-US" sz="900" dirty="0" err="1"/>
              <a:t>fdr</a:t>
            </a:r>
            <a:endParaRPr lang="en-US" sz="900" dirty="0"/>
          </a:p>
        </p:txBody>
      </p:sp>
      <p:pic>
        <p:nvPicPr>
          <p:cNvPr id="3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87480" y="4172232"/>
            <a:ext cx="3089768" cy="224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2890500" y="3752334"/>
            <a:ext cx="4876207" cy="369332"/>
          </a:xfrm>
          <a:prstGeom prst="rect">
            <a:avLst/>
          </a:prstGeom>
          <a:noFill/>
        </p:spPr>
        <p:txBody>
          <a:bodyPr wrap="none" rtlCol="0">
            <a:spAutoFit/>
          </a:bodyPr>
          <a:lstStyle/>
          <a:p>
            <a:r>
              <a:rPr lang="en-US" dirty="0"/>
              <a:t>BO soil above – shared subset of selected </a:t>
            </a:r>
            <a:r>
              <a:rPr lang="en-US" dirty="0" err="1"/>
              <a:t>mirobes</a:t>
            </a:r>
            <a:endParaRPr lang="en-US" dirty="0"/>
          </a:p>
        </p:txBody>
      </p:sp>
    </p:spTree>
    <p:extLst>
      <p:ext uri="{BB962C8B-B14F-4D97-AF65-F5344CB8AC3E}">
        <p14:creationId xmlns:p14="http://schemas.microsoft.com/office/powerpoint/2010/main" val="1007490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4DB364C-55FD-4C04-846E-E077C54CE925}"/>
              </a:ext>
            </a:extLst>
          </p:cNvPr>
          <p:cNvSpPr>
            <a:spLocks noGrp="1"/>
          </p:cNvSpPr>
          <p:nvPr>
            <p:ph type="title"/>
          </p:nvPr>
        </p:nvSpPr>
        <p:spPr>
          <a:xfrm>
            <a:off x="351503" y="291384"/>
            <a:ext cx="10515600" cy="873740"/>
          </a:xfrm>
        </p:spPr>
        <p:txBody>
          <a:bodyPr>
            <a:normAutofit/>
          </a:bodyPr>
          <a:lstStyle/>
          <a:p>
            <a:r>
              <a:rPr lang="en-US" sz="4000" b="1" dirty="0"/>
              <a:t>1. Soil maturation (Pedro)</a:t>
            </a:r>
          </a:p>
        </p:txBody>
      </p:sp>
      <p:sp>
        <p:nvSpPr>
          <p:cNvPr id="4" name="Title 1">
            <a:extLst>
              <a:ext uri="{FF2B5EF4-FFF2-40B4-BE49-F238E27FC236}">
                <a16:creationId xmlns="" xmlns:a16="http://schemas.microsoft.com/office/drawing/2014/main" id="{1AE82D56-7647-471A-982D-24C7EF848833}"/>
              </a:ext>
            </a:extLst>
          </p:cNvPr>
          <p:cNvSpPr txBox="1">
            <a:spLocks/>
          </p:cNvSpPr>
          <p:nvPr/>
        </p:nvSpPr>
        <p:spPr>
          <a:xfrm>
            <a:off x="351503" y="1610110"/>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FF0000"/>
                </a:solidFill>
              </a:rPr>
              <a:t>*unsure of whether this should be included, but perhaps good to put in an organized manner to keep all pilot results together for supplementary information of Family paper</a:t>
            </a:r>
          </a:p>
        </p:txBody>
      </p:sp>
    </p:spTree>
    <p:extLst>
      <p:ext uri="{BB962C8B-B14F-4D97-AF65-F5344CB8AC3E}">
        <p14:creationId xmlns:p14="http://schemas.microsoft.com/office/powerpoint/2010/main" val="383772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68" y="0"/>
            <a:ext cx="8229240" cy="646331"/>
          </a:xfrm>
          <a:prstGeom prst="rect">
            <a:avLst/>
          </a:prstGeom>
        </p:spPr>
        <p:txBody>
          <a:bodyPr wrap="none">
            <a:spAutoFit/>
          </a:bodyPr>
          <a:lstStyle/>
          <a:p>
            <a:r>
              <a:rPr lang="en-US" dirty="0"/>
              <a:t>R script 4: Neutral models</a:t>
            </a:r>
          </a:p>
          <a:p>
            <a:r>
              <a:rPr lang="en-US" dirty="0"/>
              <a:t>Chunk: 4.6 one model for each  </a:t>
            </a:r>
            <a:r>
              <a:rPr lang="en-US" dirty="0" err="1"/>
              <a:t>BO_soil</a:t>
            </a:r>
            <a:r>
              <a:rPr lang="en-US" dirty="0"/>
              <a:t> treatment, using all </a:t>
            </a:r>
            <a:r>
              <a:rPr lang="en-US" dirty="0" err="1"/>
              <a:t>BO_soil</a:t>
            </a:r>
            <a:r>
              <a:rPr lang="en-US" dirty="0"/>
              <a:t> samples as a pool</a:t>
            </a:r>
          </a:p>
        </p:txBody>
      </p:sp>
      <p:sp>
        <p:nvSpPr>
          <p:cNvPr id="4" name="TextBox 3"/>
          <p:cNvSpPr txBox="1"/>
          <p:nvPr/>
        </p:nvSpPr>
        <p:spPr>
          <a:xfrm>
            <a:off x="8585199" y="24031"/>
            <a:ext cx="3606800" cy="3693319"/>
          </a:xfrm>
          <a:prstGeom prst="rect">
            <a:avLst/>
          </a:prstGeom>
          <a:noFill/>
        </p:spPr>
        <p:txBody>
          <a:bodyPr wrap="square" rtlCol="0">
            <a:spAutoFit/>
          </a:bodyPr>
          <a:lstStyle/>
          <a:p>
            <a:r>
              <a:rPr lang="en-US" dirty="0"/>
              <a:t>n = 6 is quite low, we should be careful</a:t>
            </a:r>
          </a:p>
          <a:p>
            <a:endParaRPr lang="en-US" dirty="0"/>
          </a:p>
          <a:p>
            <a:r>
              <a:rPr lang="en-US" dirty="0"/>
              <a:t>Strongly affected by unequal samples sizes (some AT roots n=4)</a:t>
            </a:r>
          </a:p>
          <a:p>
            <a:endParaRPr lang="en-US" dirty="0"/>
          </a:p>
          <a:p>
            <a:r>
              <a:rPr lang="en-US" dirty="0"/>
              <a:t>Similar patterns in other for AT and for roots</a:t>
            </a:r>
          </a:p>
          <a:p>
            <a:endParaRPr lang="en-US" dirty="0"/>
          </a:p>
          <a:p>
            <a:r>
              <a:rPr lang="en-US" dirty="0"/>
              <a:t>Similar R² and m values across treatments – similar selection pressures and migration scale</a:t>
            </a:r>
          </a:p>
          <a:p>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170" y="691809"/>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930" y="3667190"/>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86886"/>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3645635"/>
            <a:ext cx="4246446" cy="30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62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39900"/>
            <a:ext cx="6637144" cy="481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1739900"/>
            <a:ext cx="6386513" cy="463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5105400" y="2108200"/>
            <a:ext cx="14859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5642" y="818634"/>
            <a:ext cx="2328266" cy="1200329"/>
          </a:xfrm>
          <a:prstGeom prst="rect">
            <a:avLst/>
          </a:prstGeom>
        </p:spPr>
        <p:txBody>
          <a:bodyPr wrap="none">
            <a:spAutoFit/>
          </a:bodyPr>
          <a:lstStyle/>
          <a:p>
            <a:r>
              <a:rPr lang="en-US" dirty="0"/>
              <a:t>Stress = 0.1755</a:t>
            </a:r>
          </a:p>
          <a:p>
            <a:r>
              <a:rPr lang="en-US" dirty="0" err="1"/>
              <a:t>MeJA</a:t>
            </a:r>
            <a:r>
              <a:rPr lang="en-US" dirty="0"/>
              <a:t> effect p = 0.0842</a:t>
            </a:r>
          </a:p>
          <a:p>
            <a:r>
              <a:rPr lang="en-US" dirty="0" err="1"/>
              <a:t>MeJA</a:t>
            </a:r>
            <a:r>
              <a:rPr lang="en-US" dirty="0"/>
              <a:t> effect R2 =  0.14</a:t>
            </a:r>
          </a:p>
          <a:p>
            <a:r>
              <a:rPr lang="en-US" dirty="0"/>
              <a:t> </a:t>
            </a:r>
          </a:p>
        </p:txBody>
      </p:sp>
      <p:sp>
        <p:nvSpPr>
          <p:cNvPr id="7" name="Rectangle 6"/>
          <p:cNvSpPr/>
          <p:nvPr/>
        </p:nvSpPr>
        <p:spPr>
          <a:xfrm>
            <a:off x="7275442" y="971033"/>
            <a:ext cx="2264146" cy="923330"/>
          </a:xfrm>
          <a:prstGeom prst="rect">
            <a:avLst/>
          </a:prstGeom>
        </p:spPr>
        <p:txBody>
          <a:bodyPr wrap="none">
            <a:spAutoFit/>
          </a:bodyPr>
          <a:lstStyle/>
          <a:p>
            <a:r>
              <a:rPr lang="en-US" dirty="0"/>
              <a:t>Stress = 0.08506791</a:t>
            </a:r>
          </a:p>
          <a:p>
            <a:r>
              <a:rPr lang="en-US" dirty="0" err="1"/>
              <a:t>MeJA</a:t>
            </a:r>
            <a:r>
              <a:rPr lang="en-US" dirty="0"/>
              <a:t> effect p = 0.001 </a:t>
            </a:r>
          </a:p>
          <a:p>
            <a:r>
              <a:rPr lang="en-US" dirty="0" err="1"/>
              <a:t>MeJA</a:t>
            </a:r>
            <a:r>
              <a:rPr lang="en-US" dirty="0"/>
              <a:t> effect R2 =  0.63</a:t>
            </a:r>
          </a:p>
        </p:txBody>
      </p:sp>
      <p:sp>
        <p:nvSpPr>
          <p:cNvPr id="8" name="TextBox 7"/>
          <p:cNvSpPr txBox="1"/>
          <p:nvPr/>
        </p:nvSpPr>
        <p:spPr>
          <a:xfrm>
            <a:off x="1255642" y="139700"/>
            <a:ext cx="2600392" cy="523220"/>
          </a:xfrm>
          <a:prstGeom prst="rect">
            <a:avLst/>
          </a:prstGeom>
          <a:noFill/>
        </p:spPr>
        <p:txBody>
          <a:bodyPr wrap="none" rtlCol="0">
            <a:spAutoFit/>
          </a:bodyPr>
          <a:lstStyle/>
          <a:p>
            <a:r>
              <a:rPr lang="en-US" sz="2800" dirty="0"/>
              <a:t>All </a:t>
            </a:r>
            <a:r>
              <a:rPr lang="en-US" sz="2800" dirty="0" err="1"/>
              <a:t>BO_soil</a:t>
            </a:r>
            <a:r>
              <a:rPr lang="en-US" sz="2800" dirty="0"/>
              <a:t> OTUs</a:t>
            </a:r>
          </a:p>
        </p:txBody>
      </p:sp>
      <p:sp>
        <p:nvSpPr>
          <p:cNvPr id="9" name="TextBox 8"/>
          <p:cNvSpPr txBox="1"/>
          <p:nvPr/>
        </p:nvSpPr>
        <p:spPr>
          <a:xfrm>
            <a:off x="5575300" y="132090"/>
            <a:ext cx="6386513" cy="830997"/>
          </a:xfrm>
          <a:prstGeom prst="rect">
            <a:avLst/>
          </a:prstGeom>
          <a:noFill/>
        </p:spPr>
        <p:txBody>
          <a:bodyPr wrap="square" rtlCol="0">
            <a:spAutoFit/>
          </a:bodyPr>
          <a:lstStyle/>
          <a:p>
            <a:r>
              <a:rPr lang="en-US" sz="2400" dirty="0"/>
              <a:t>Only </a:t>
            </a:r>
            <a:r>
              <a:rPr lang="en-US" sz="2400" dirty="0" err="1"/>
              <a:t>BO_soil</a:t>
            </a:r>
            <a:r>
              <a:rPr lang="en-US" sz="2400" dirty="0"/>
              <a:t> OTUs classified as above expected in 4 neutral model (one for every treatment)</a:t>
            </a:r>
          </a:p>
        </p:txBody>
      </p:sp>
      <p:sp>
        <p:nvSpPr>
          <p:cNvPr id="10" name="Rectangle 9"/>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377524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755"/>
            <a:ext cx="7607300"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26300" y="4520406"/>
            <a:ext cx="4965700" cy="1754326"/>
          </a:xfrm>
          <a:prstGeom prst="rect">
            <a:avLst/>
          </a:prstGeom>
          <a:noFill/>
        </p:spPr>
        <p:txBody>
          <a:bodyPr wrap="square" rtlCol="0">
            <a:spAutoFit/>
          </a:bodyPr>
          <a:lstStyle/>
          <a:p>
            <a:r>
              <a:rPr lang="en-US" dirty="0"/>
              <a:t>These are only OTUs classified as above expected when we run one individual model for each </a:t>
            </a:r>
            <a:r>
              <a:rPr lang="en-US" dirty="0" err="1"/>
              <a:t>MeJA</a:t>
            </a:r>
            <a:r>
              <a:rPr lang="en-US" dirty="0"/>
              <a:t> treatment</a:t>
            </a:r>
          </a:p>
          <a:p>
            <a:endParaRPr lang="en-US" dirty="0"/>
          </a:p>
          <a:p>
            <a:r>
              <a:rPr lang="en-US" dirty="0"/>
              <a:t>Stress 0.0398</a:t>
            </a:r>
          </a:p>
          <a:p>
            <a:r>
              <a:rPr lang="en-US" dirty="0"/>
              <a:t>no taxa lost at rarefaction, consistent result on CCS </a:t>
            </a:r>
          </a:p>
        </p:txBody>
      </p:sp>
      <p:sp>
        <p:nvSpPr>
          <p:cNvPr id="6" name="TextBox 5"/>
          <p:cNvSpPr txBox="1"/>
          <p:nvPr/>
        </p:nvSpPr>
        <p:spPr>
          <a:xfrm>
            <a:off x="114300" y="101600"/>
            <a:ext cx="1788759" cy="369332"/>
          </a:xfrm>
          <a:prstGeom prst="rect">
            <a:avLst/>
          </a:prstGeom>
          <a:noFill/>
        </p:spPr>
        <p:txBody>
          <a:bodyPr wrap="none" rtlCol="0">
            <a:spAutoFit/>
          </a:bodyPr>
          <a:lstStyle/>
          <a:p>
            <a:r>
              <a:rPr lang="en-US" dirty="0"/>
              <a:t>Above </a:t>
            </a:r>
            <a:r>
              <a:rPr lang="en-US" dirty="0" err="1"/>
              <a:t>prediciton</a:t>
            </a:r>
            <a:endParaRPr lang="en-US" dirty="0"/>
          </a:p>
        </p:txBody>
      </p:sp>
      <p:sp>
        <p:nvSpPr>
          <p:cNvPr id="7" name="Rectangle 6"/>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25" y="-1"/>
            <a:ext cx="4414576" cy="404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885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00" y="647700"/>
            <a:ext cx="11971051"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6600" y="203200"/>
            <a:ext cx="1613583" cy="369332"/>
          </a:xfrm>
          <a:prstGeom prst="rect">
            <a:avLst/>
          </a:prstGeom>
          <a:noFill/>
        </p:spPr>
        <p:txBody>
          <a:bodyPr wrap="none" rtlCol="0">
            <a:spAutoFit/>
          </a:bodyPr>
          <a:lstStyle/>
          <a:p>
            <a:r>
              <a:rPr lang="en-US" dirty="0"/>
              <a:t>Above selected</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8" y="647700"/>
            <a:ext cx="2982191" cy="216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692798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2127" y="4995778"/>
            <a:ext cx="1358962" cy="369332"/>
          </a:xfrm>
          <a:prstGeom prst="rect">
            <a:avLst/>
          </a:prstGeom>
          <a:noFill/>
        </p:spPr>
        <p:txBody>
          <a:bodyPr wrap="none" rtlCol="0">
            <a:spAutoFit/>
          </a:bodyPr>
          <a:lstStyle/>
          <a:p>
            <a:r>
              <a:rPr lang="en-US" dirty="0"/>
              <a:t>As predicted</a:t>
            </a:r>
          </a:p>
        </p:txBody>
      </p:sp>
      <p:sp>
        <p:nvSpPr>
          <p:cNvPr id="4" name="TextBox 3"/>
          <p:cNvSpPr txBox="1"/>
          <p:nvPr/>
        </p:nvSpPr>
        <p:spPr>
          <a:xfrm>
            <a:off x="2188308" y="5365110"/>
            <a:ext cx="2264146" cy="1200329"/>
          </a:xfrm>
          <a:prstGeom prst="rect">
            <a:avLst/>
          </a:prstGeom>
          <a:noFill/>
        </p:spPr>
        <p:txBody>
          <a:bodyPr wrap="none" rtlCol="0">
            <a:spAutoFit/>
          </a:bodyPr>
          <a:lstStyle/>
          <a:p>
            <a:r>
              <a:rPr lang="en-US" dirty="0"/>
              <a:t>Stress = 0.2054</a:t>
            </a:r>
          </a:p>
          <a:p>
            <a:r>
              <a:rPr lang="en-US" dirty="0" err="1"/>
              <a:t>MeJA</a:t>
            </a:r>
            <a:r>
              <a:rPr lang="en-US" dirty="0"/>
              <a:t> effect p = 0.001 </a:t>
            </a:r>
          </a:p>
          <a:p>
            <a:r>
              <a:rPr lang="en-US" dirty="0" err="1"/>
              <a:t>MeJA</a:t>
            </a:r>
            <a:r>
              <a:rPr lang="en-US" dirty="0"/>
              <a:t> effect R2 = 0.35</a:t>
            </a:r>
          </a:p>
          <a:p>
            <a:endParaRPr lang="en-US" dirty="0"/>
          </a:p>
        </p:txBody>
      </p:sp>
      <p:sp>
        <p:nvSpPr>
          <p:cNvPr id="9" name="TextBox 8"/>
          <p:cNvSpPr txBox="1"/>
          <p:nvPr/>
        </p:nvSpPr>
        <p:spPr>
          <a:xfrm>
            <a:off x="7455139" y="5288339"/>
            <a:ext cx="1777346" cy="369332"/>
          </a:xfrm>
          <a:prstGeom prst="rect">
            <a:avLst/>
          </a:prstGeom>
          <a:noFill/>
        </p:spPr>
        <p:txBody>
          <a:bodyPr wrap="none" rtlCol="0">
            <a:spAutoFit/>
          </a:bodyPr>
          <a:lstStyle/>
          <a:p>
            <a:r>
              <a:rPr lang="en-US" dirty="0"/>
              <a:t>Below prediction</a:t>
            </a:r>
          </a:p>
        </p:txBody>
      </p:sp>
      <p:sp>
        <p:nvSpPr>
          <p:cNvPr id="13" name="TextBox 12"/>
          <p:cNvSpPr txBox="1"/>
          <p:nvPr/>
        </p:nvSpPr>
        <p:spPr>
          <a:xfrm>
            <a:off x="7211739" y="5657671"/>
            <a:ext cx="2264146" cy="1200329"/>
          </a:xfrm>
          <a:prstGeom prst="rect">
            <a:avLst/>
          </a:prstGeom>
          <a:noFill/>
        </p:spPr>
        <p:txBody>
          <a:bodyPr wrap="none" rtlCol="0">
            <a:spAutoFit/>
          </a:bodyPr>
          <a:lstStyle/>
          <a:p>
            <a:r>
              <a:rPr lang="en-US" dirty="0"/>
              <a:t>Stress = 0.2279</a:t>
            </a:r>
          </a:p>
          <a:p>
            <a:r>
              <a:rPr lang="en-US" dirty="0" err="1"/>
              <a:t>MeJA</a:t>
            </a:r>
            <a:r>
              <a:rPr lang="en-US" dirty="0"/>
              <a:t> effect p = 0.001 </a:t>
            </a:r>
          </a:p>
          <a:p>
            <a:r>
              <a:rPr lang="en-US" dirty="0" err="1"/>
              <a:t>MeJA</a:t>
            </a:r>
            <a:r>
              <a:rPr lang="en-US" dirty="0"/>
              <a:t> effect R2 = 0.26</a:t>
            </a:r>
          </a:p>
          <a:p>
            <a:endParaRPr 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59" y="5180444"/>
            <a:ext cx="1615910" cy="148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4000" y="5173476"/>
            <a:ext cx="1778000" cy="162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628"/>
            <a:ext cx="5084396" cy="465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01" y="152400"/>
            <a:ext cx="5511800" cy="504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0" y="0"/>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156315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041400"/>
            <a:ext cx="115570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1900" y="546100"/>
            <a:ext cx="1421479" cy="369332"/>
          </a:xfrm>
          <a:prstGeom prst="rect">
            <a:avLst/>
          </a:prstGeom>
          <a:noFill/>
        </p:spPr>
        <p:txBody>
          <a:bodyPr wrap="none" rtlCol="0">
            <a:spAutoFit/>
          </a:bodyPr>
          <a:lstStyle/>
          <a:p>
            <a:r>
              <a:rPr lang="en-US" dirty="0" err="1"/>
              <a:t>As_predicted</a:t>
            </a:r>
            <a:endParaRPr lang="en-US" dirty="0"/>
          </a:p>
        </p:txBody>
      </p:sp>
      <p:sp>
        <p:nvSpPr>
          <p:cNvPr id="5" name="Rectangle 4"/>
          <p:cNvSpPr/>
          <p:nvPr/>
        </p:nvSpPr>
        <p:spPr>
          <a:xfrm>
            <a:off x="0" y="6179403"/>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4064799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981200" y="662206"/>
            <a:ext cx="1777346" cy="369332"/>
          </a:xfrm>
          <a:prstGeom prst="rect">
            <a:avLst/>
          </a:prstGeom>
          <a:noFill/>
        </p:spPr>
        <p:txBody>
          <a:bodyPr wrap="none" rtlCol="0">
            <a:spAutoFit/>
          </a:bodyPr>
          <a:lstStyle/>
          <a:p>
            <a:r>
              <a:rPr lang="en-US" dirty="0"/>
              <a:t>Below prediction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51" y="1286042"/>
            <a:ext cx="8366091" cy="538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15875"/>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294382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63630"/>
            <a:ext cx="2908300" cy="923330"/>
          </a:xfrm>
          <a:prstGeom prst="rect">
            <a:avLst/>
          </a:prstGeom>
          <a:noFill/>
        </p:spPr>
        <p:txBody>
          <a:bodyPr wrap="square" rtlCol="0">
            <a:spAutoFit/>
          </a:bodyPr>
          <a:lstStyle/>
          <a:p>
            <a:r>
              <a:rPr lang="en-US" dirty="0"/>
              <a:t>All pairwise corrected p values between p=0.0035 and p = 0.0069</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559" y="3208667"/>
            <a:ext cx="3018515" cy="276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26" y="101678"/>
            <a:ext cx="307781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18" y="16448"/>
            <a:ext cx="3263900" cy="298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2037" r="71771" b="6667"/>
          <a:stretch/>
        </p:blipFill>
        <p:spPr bwMode="auto">
          <a:xfrm>
            <a:off x="0" y="0"/>
            <a:ext cx="4076700" cy="579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37473" y="3208667"/>
            <a:ext cx="4822859" cy="646331"/>
          </a:xfrm>
          <a:prstGeom prst="rect">
            <a:avLst/>
          </a:prstGeom>
        </p:spPr>
        <p:txBody>
          <a:bodyPr wrap="none">
            <a:spAutoFit/>
          </a:bodyPr>
          <a:lstStyle/>
          <a:p>
            <a:r>
              <a:rPr lang="en-US" dirty="0"/>
              <a:t>Script 4 Neutral models</a:t>
            </a:r>
          </a:p>
          <a:p>
            <a:r>
              <a:rPr lang="en-US" dirty="0"/>
              <a:t>Chunk 4.6 one model for each  </a:t>
            </a:r>
            <a:r>
              <a:rPr lang="en-US" dirty="0" err="1"/>
              <a:t>BO_soil</a:t>
            </a:r>
            <a:r>
              <a:rPr lang="en-US" dirty="0"/>
              <a:t> treatment</a:t>
            </a:r>
          </a:p>
        </p:txBody>
      </p:sp>
    </p:spTree>
    <p:extLst>
      <p:ext uri="{BB962C8B-B14F-4D97-AF65-F5344CB8AC3E}">
        <p14:creationId xmlns:p14="http://schemas.microsoft.com/office/powerpoint/2010/main" val="804404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119" y="38100"/>
            <a:ext cx="1468222" cy="369332"/>
          </a:xfrm>
          <a:prstGeom prst="rect">
            <a:avLst/>
          </a:prstGeom>
          <a:noFill/>
        </p:spPr>
        <p:txBody>
          <a:bodyPr wrap="none" rtlCol="0">
            <a:spAutoFit/>
          </a:bodyPr>
          <a:lstStyle/>
          <a:p>
            <a:r>
              <a:rPr lang="en-US" dirty="0" err="1"/>
              <a:t>AT_soil</a:t>
            </a:r>
            <a:r>
              <a:rPr lang="en-US" dirty="0"/>
              <a:t> above</a:t>
            </a:r>
          </a:p>
        </p:txBody>
      </p:sp>
      <p:sp>
        <p:nvSpPr>
          <p:cNvPr id="5" name="TextBox 4"/>
          <p:cNvSpPr txBox="1"/>
          <p:nvPr/>
        </p:nvSpPr>
        <p:spPr>
          <a:xfrm>
            <a:off x="4092119" y="13732"/>
            <a:ext cx="1796197" cy="369332"/>
          </a:xfrm>
          <a:prstGeom prst="rect">
            <a:avLst/>
          </a:prstGeom>
          <a:noFill/>
        </p:spPr>
        <p:txBody>
          <a:bodyPr wrap="none" rtlCol="0">
            <a:spAutoFit/>
          </a:bodyPr>
          <a:lstStyle/>
          <a:p>
            <a:r>
              <a:rPr lang="en-US" dirty="0" err="1"/>
              <a:t>AT_soil</a:t>
            </a:r>
            <a:r>
              <a:rPr lang="en-US" dirty="0"/>
              <a:t> predicted</a:t>
            </a:r>
          </a:p>
        </p:txBody>
      </p:sp>
      <p:sp>
        <p:nvSpPr>
          <p:cNvPr id="6" name="TextBox 5"/>
          <p:cNvSpPr txBox="1"/>
          <p:nvPr/>
        </p:nvSpPr>
        <p:spPr>
          <a:xfrm>
            <a:off x="8346619" y="38100"/>
            <a:ext cx="1473801" cy="369332"/>
          </a:xfrm>
          <a:prstGeom prst="rect">
            <a:avLst/>
          </a:prstGeom>
          <a:noFill/>
        </p:spPr>
        <p:txBody>
          <a:bodyPr wrap="none" rtlCol="0">
            <a:spAutoFit/>
          </a:bodyPr>
          <a:lstStyle/>
          <a:p>
            <a:r>
              <a:rPr lang="en-US" dirty="0" err="1"/>
              <a:t>AT_soil</a:t>
            </a:r>
            <a:r>
              <a:rPr lang="en-US" dirty="0"/>
              <a:t> below</a:t>
            </a:r>
          </a:p>
        </p:txBody>
      </p:sp>
      <p:sp>
        <p:nvSpPr>
          <p:cNvPr id="4" name="TextBox 3"/>
          <p:cNvSpPr txBox="1"/>
          <p:nvPr/>
        </p:nvSpPr>
        <p:spPr>
          <a:xfrm>
            <a:off x="585260" y="5903773"/>
            <a:ext cx="1486497" cy="923330"/>
          </a:xfrm>
          <a:prstGeom prst="rect">
            <a:avLst/>
          </a:prstGeom>
          <a:noFill/>
        </p:spPr>
        <p:txBody>
          <a:bodyPr wrap="none" rtlCol="0">
            <a:spAutoFit/>
          </a:bodyPr>
          <a:lstStyle/>
          <a:p>
            <a:r>
              <a:rPr lang="en-US" dirty="0"/>
              <a:t>Stress = 0.065</a:t>
            </a:r>
          </a:p>
          <a:p>
            <a:r>
              <a:rPr lang="en-US" dirty="0"/>
              <a:t>R² = 0.72</a:t>
            </a:r>
          </a:p>
          <a:p>
            <a:r>
              <a:rPr lang="en-US" dirty="0"/>
              <a:t>P = 0.001</a:t>
            </a:r>
          </a:p>
        </p:txBody>
      </p:sp>
      <p:sp>
        <p:nvSpPr>
          <p:cNvPr id="12" name="TextBox 11"/>
          <p:cNvSpPr txBox="1"/>
          <p:nvPr/>
        </p:nvSpPr>
        <p:spPr>
          <a:xfrm>
            <a:off x="4188459" y="5902741"/>
            <a:ext cx="1603516" cy="1200329"/>
          </a:xfrm>
          <a:prstGeom prst="rect">
            <a:avLst/>
          </a:prstGeom>
          <a:noFill/>
        </p:spPr>
        <p:txBody>
          <a:bodyPr wrap="none" rtlCol="0">
            <a:spAutoFit/>
          </a:bodyPr>
          <a:lstStyle/>
          <a:p>
            <a:r>
              <a:rPr lang="en-US" dirty="0"/>
              <a:t>Stress = 0.2023</a:t>
            </a:r>
          </a:p>
          <a:p>
            <a:r>
              <a:rPr lang="en-US" dirty="0"/>
              <a:t>R² = 0.48</a:t>
            </a:r>
          </a:p>
          <a:p>
            <a:r>
              <a:rPr lang="en-US" dirty="0"/>
              <a:t>P = 0.001</a:t>
            </a:r>
          </a:p>
          <a:p>
            <a:endParaRPr lang="en-US" dirty="0"/>
          </a:p>
        </p:txBody>
      </p:sp>
      <p:sp>
        <p:nvSpPr>
          <p:cNvPr id="13" name="TextBox 12"/>
          <p:cNvSpPr txBox="1"/>
          <p:nvPr/>
        </p:nvSpPr>
        <p:spPr>
          <a:xfrm>
            <a:off x="8756108" y="5623678"/>
            <a:ext cx="1603516" cy="1200329"/>
          </a:xfrm>
          <a:prstGeom prst="rect">
            <a:avLst/>
          </a:prstGeom>
          <a:noFill/>
        </p:spPr>
        <p:txBody>
          <a:bodyPr wrap="none" rtlCol="0">
            <a:spAutoFit/>
          </a:bodyPr>
          <a:lstStyle/>
          <a:p>
            <a:r>
              <a:rPr lang="en-US" dirty="0"/>
              <a:t>Stress = 0.1931</a:t>
            </a:r>
          </a:p>
          <a:p>
            <a:r>
              <a:rPr lang="en-US" dirty="0"/>
              <a:t>R² = 0.70</a:t>
            </a:r>
          </a:p>
          <a:p>
            <a:r>
              <a:rPr lang="en-US" dirty="0"/>
              <a:t>P = 0.001</a:t>
            </a:r>
          </a:p>
          <a:p>
            <a:endParaRPr lang="en-US" dirty="0"/>
          </a:p>
        </p:txBody>
      </p:sp>
      <p:sp>
        <p:nvSpPr>
          <p:cNvPr id="7" name="TextBox 6"/>
          <p:cNvSpPr txBox="1"/>
          <p:nvPr/>
        </p:nvSpPr>
        <p:spPr>
          <a:xfrm>
            <a:off x="7940624" y="6492943"/>
            <a:ext cx="4236609" cy="369332"/>
          </a:xfrm>
          <a:prstGeom prst="rect">
            <a:avLst/>
          </a:prstGeom>
          <a:noFill/>
        </p:spPr>
        <p:txBody>
          <a:bodyPr wrap="none" rtlCol="0">
            <a:spAutoFit/>
          </a:bodyPr>
          <a:lstStyle/>
          <a:p>
            <a:r>
              <a:rPr lang="en-US" dirty="0"/>
              <a:t>All pairwise between p= 0.0029 and 0.0069</a:t>
            </a:r>
          </a:p>
        </p:txBody>
      </p:sp>
      <p:sp>
        <p:nvSpPr>
          <p:cNvPr id="15" name="Rectangle 14"/>
          <p:cNvSpPr/>
          <p:nvPr/>
        </p:nvSpPr>
        <p:spPr>
          <a:xfrm>
            <a:off x="-24211" y="-651828"/>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04" y="-2826566"/>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358"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89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1836" y="566174"/>
            <a:ext cx="1994184" cy="182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2118" y="424365"/>
            <a:ext cx="1984831" cy="181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652" y="566174"/>
            <a:ext cx="2048124" cy="187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92925"/>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950" y="2510712"/>
            <a:ext cx="3150642" cy="28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767" y="2510712"/>
            <a:ext cx="3287713" cy="301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428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914" y="3648030"/>
            <a:ext cx="3504183" cy="32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86" y="2412648"/>
            <a:ext cx="3482013" cy="318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014" y="156788"/>
            <a:ext cx="3405028" cy="31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t="25832" r="73104" b="5324"/>
          <a:stretch/>
        </p:blipFill>
        <p:spPr bwMode="auto">
          <a:xfrm>
            <a:off x="-24211" y="-98472"/>
            <a:ext cx="3279225" cy="472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4.7 one model for each  </a:t>
            </a:r>
            <a:r>
              <a:rPr lang="en-US" dirty="0" err="1"/>
              <a:t>AT_soil</a:t>
            </a:r>
            <a:r>
              <a:rPr lang="en-US" dirty="0"/>
              <a:t> treatment</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82930" r="60275"/>
          <a:stretch/>
        </p:blipFill>
        <p:spPr bwMode="auto">
          <a:xfrm>
            <a:off x="0" y="5687366"/>
            <a:ext cx="4843305" cy="117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0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8AA598F-ED78-42EF-9440-291F93223E95}"/>
              </a:ext>
            </a:extLst>
          </p:cNvPr>
          <p:cNvSpPr>
            <a:spLocks noGrp="1"/>
          </p:cNvSpPr>
          <p:nvPr>
            <p:ph type="title"/>
          </p:nvPr>
        </p:nvSpPr>
        <p:spPr>
          <a:xfrm>
            <a:off x="351503" y="291384"/>
            <a:ext cx="10515600" cy="873740"/>
          </a:xfrm>
        </p:spPr>
        <p:txBody>
          <a:bodyPr>
            <a:normAutofit/>
          </a:bodyPr>
          <a:lstStyle/>
          <a:p>
            <a:r>
              <a:rPr lang="en-US" sz="4000" b="1" dirty="0"/>
              <a:t>2. MeJA screening - Summary</a:t>
            </a:r>
          </a:p>
        </p:txBody>
      </p:sp>
      <p:sp>
        <p:nvSpPr>
          <p:cNvPr id="4" name="TextBox 3">
            <a:extLst>
              <a:ext uri="{FF2B5EF4-FFF2-40B4-BE49-F238E27FC236}">
                <a16:creationId xmlns="" xmlns:a16="http://schemas.microsoft.com/office/drawing/2014/main" id="{863B6029-945D-4BFF-83E9-92A2553A6C63}"/>
              </a:ext>
            </a:extLst>
          </p:cNvPr>
          <p:cNvSpPr txBox="1"/>
          <p:nvPr/>
        </p:nvSpPr>
        <p:spPr>
          <a:xfrm>
            <a:off x="351503" y="1165124"/>
            <a:ext cx="11585939" cy="4801314"/>
          </a:xfrm>
          <a:prstGeom prst="rect">
            <a:avLst/>
          </a:prstGeom>
          <a:noFill/>
        </p:spPr>
        <p:txBody>
          <a:bodyPr wrap="square" rtlCol="0">
            <a:spAutoFit/>
          </a:bodyPr>
          <a:lstStyle/>
          <a:p>
            <a:r>
              <a:rPr lang="en-US" dirty="0"/>
              <a:t>We wanted to see phenotypic effects of MeJA in Brassicaceae plants, in order to make sure plants were indeed getting “stressed” for this we measured phenology and biomass. We were unsure of whether all plant species would react the same to the same concentration of MeJA (i.e. lowering biomass) and we wanted to know if high concentrations of </a:t>
            </a:r>
            <a:r>
              <a:rPr lang="en-US" dirty="0" err="1"/>
              <a:t>MeJa</a:t>
            </a:r>
            <a:r>
              <a:rPr lang="en-US" dirty="0"/>
              <a:t> (1mM) would be detrimental for more plant species than </a:t>
            </a:r>
            <a:r>
              <a:rPr lang="en-US" i="1" dirty="0"/>
              <a:t>Brassica </a:t>
            </a:r>
            <a:r>
              <a:rPr lang="en-US" i="1" dirty="0" err="1"/>
              <a:t>oleraceae</a:t>
            </a:r>
            <a:r>
              <a:rPr lang="en-US" i="1" dirty="0"/>
              <a:t> </a:t>
            </a:r>
            <a:r>
              <a:rPr lang="en-US" dirty="0"/>
              <a:t>and Arabidopsis as we observed white necrotic spots after dipping. </a:t>
            </a:r>
          </a:p>
          <a:p>
            <a:endParaRPr lang="en-US" dirty="0"/>
          </a:p>
          <a:p>
            <a:r>
              <a:rPr lang="en-US" dirty="0"/>
              <a:t>10 Brassicaceae species tested in 2 independent rounds; each round consisted of stratifying seeds for 72 hours and sowing in non-conditioned </a:t>
            </a:r>
            <a:r>
              <a:rPr lang="en-US" dirty="0" err="1"/>
              <a:t>microp</a:t>
            </a:r>
            <a:r>
              <a:rPr lang="en-US" dirty="0"/>
              <a:t> soil, germination % was measured and after 6 seedlings per species and treatment were transplanted to 1L non-conditioned </a:t>
            </a:r>
            <a:r>
              <a:rPr lang="en-US" dirty="0" err="1"/>
              <a:t>microp</a:t>
            </a:r>
            <a:r>
              <a:rPr lang="en-US" dirty="0"/>
              <a:t> soil. From this point onwards, phenology (as the number of true leaves according to the BBCH scale) was measured 3 times per week. Once plants reached the phenological stage of 3-5 true leaves the induction of stress with MeJA using the Berendsen </a:t>
            </a:r>
            <a:r>
              <a:rPr lang="en-US" i="1" dirty="0"/>
              <a:t>et al </a:t>
            </a:r>
            <a:r>
              <a:rPr lang="en-US" dirty="0"/>
              <a:t>(2018) dipping protocol started. Plants from the same round were then dipped at different times according to their phenology, we made 3 dipping times (fast-medium-slow). For this, we used different concentrations of MeJA, which were allocated randomly to different plant species. Following the protocol, 2 days after the last dipping plants were harvested. For some species leaf area (cm2) was measured. Shoots were dried at 72°C for 3 days and dry biomass was measured. Roots were sieved from the soil and stored in petri dishes with 20% ethanol at 4°C, the idea was to scan these roots to characterize root traits. Only a few species got scanned, for those dry biomass of the roots was measured.</a:t>
            </a:r>
          </a:p>
        </p:txBody>
      </p:sp>
    </p:spTree>
    <p:extLst>
      <p:ext uri="{BB962C8B-B14F-4D97-AF65-F5344CB8AC3E}">
        <p14:creationId xmlns:p14="http://schemas.microsoft.com/office/powerpoint/2010/main" val="19744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19219" y="0"/>
            <a:ext cx="4772781" cy="646331"/>
          </a:xfrm>
          <a:prstGeom prst="rect">
            <a:avLst/>
          </a:prstGeom>
        </p:spPr>
        <p:txBody>
          <a:bodyPr wrap="none">
            <a:spAutoFit/>
          </a:bodyPr>
          <a:lstStyle/>
          <a:p>
            <a:r>
              <a:rPr lang="en-US" dirty="0"/>
              <a:t>Script 4 Neutral models</a:t>
            </a:r>
          </a:p>
          <a:p>
            <a:r>
              <a:rPr lang="en-US" dirty="0"/>
              <a:t>Chunk 4.9 check for </a:t>
            </a:r>
            <a:r>
              <a:rPr lang="en-US" dirty="0" err="1"/>
              <a:t>artefacts</a:t>
            </a:r>
            <a:r>
              <a:rPr lang="en-US" dirty="0"/>
              <a:t> in the methodology</a:t>
            </a:r>
          </a:p>
        </p:txBody>
      </p:sp>
      <p:sp>
        <p:nvSpPr>
          <p:cNvPr id="2" name="TextBox 1"/>
          <p:cNvSpPr txBox="1"/>
          <p:nvPr/>
        </p:nvSpPr>
        <p:spPr>
          <a:xfrm>
            <a:off x="63500" y="646331"/>
            <a:ext cx="10189969" cy="923330"/>
          </a:xfrm>
          <a:prstGeom prst="rect">
            <a:avLst/>
          </a:prstGeom>
          <a:noFill/>
        </p:spPr>
        <p:txBody>
          <a:bodyPr wrap="none" rtlCol="0">
            <a:spAutoFit/>
          </a:bodyPr>
          <a:lstStyle/>
          <a:p>
            <a:r>
              <a:rPr lang="en-US" dirty="0"/>
              <a:t>Here we select random OTUs from each treatment, instead of selecting the ones tagged as above expected</a:t>
            </a:r>
          </a:p>
          <a:p>
            <a:r>
              <a:rPr lang="en-US" dirty="0"/>
              <a:t>We select a number of OTUs identical to that of the list </a:t>
            </a:r>
            <a:r>
              <a:rPr lang="en-US" dirty="0" err="1"/>
              <a:t>fo</a:t>
            </a:r>
            <a:r>
              <a:rPr lang="en-US" dirty="0"/>
              <a:t> </a:t>
            </a:r>
            <a:r>
              <a:rPr lang="en-US" dirty="0" err="1"/>
              <a:t>aove</a:t>
            </a:r>
            <a:r>
              <a:rPr lang="en-US" dirty="0"/>
              <a:t> expected OTUs</a:t>
            </a:r>
          </a:p>
          <a:p>
            <a:r>
              <a:rPr lang="en-US" dirty="0"/>
              <a:t>We are looking at p and R2 values for </a:t>
            </a:r>
            <a:r>
              <a:rPr lang="en-US" dirty="0" err="1"/>
              <a:t>MeJA</a:t>
            </a:r>
            <a:r>
              <a:rPr lang="en-US" dirty="0"/>
              <a:t> effects of 100 random draws, for both AT and BO soils </a:t>
            </a:r>
          </a:p>
        </p:txBody>
      </p:sp>
      <p:sp>
        <p:nvSpPr>
          <p:cNvPr id="4" name="TextBox 3"/>
          <p:cNvSpPr txBox="1"/>
          <p:nvPr/>
        </p:nvSpPr>
        <p:spPr>
          <a:xfrm>
            <a:off x="368300" y="1958051"/>
            <a:ext cx="595035" cy="900246"/>
          </a:xfrm>
          <a:prstGeom prst="rect">
            <a:avLst/>
          </a:prstGeom>
          <a:noFill/>
        </p:spPr>
        <p:txBody>
          <a:bodyPr wrap="none" rtlCol="0">
            <a:spAutoFit/>
          </a:bodyPr>
          <a:lstStyle/>
          <a:p>
            <a:r>
              <a:rPr lang="en-US" sz="1050" dirty="0"/>
              <a:t>Max</a:t>
            </a:r>
          </a:p>
          <a:p>
            <a:r>
              <a:rPr lang="en-US" sz="1050" dirty="0"/>
              <a:t>Mean</a:t>
            </a:r>
          </a:p>
          <a:p>
            <a:r>
              <a:rPr lang="en-US" sz="1050" dirty="0"/>
              <a:t>Min</a:t>
            </a:r>
          </a:p>
          <a:p>
            <a:r>
              <a:rPr lang="en-US" sz="1050" dirty="0" err="1"/>
              <a:t>Sd</a:t>
            </a:r>
            <a:endParaRPr lang="en-US" sz="1050" dirty="0"/>
          </a:p>
          <a:p>
            <a:r>
              <a:rPr lang="en-US" sz="1050" dirty="0"/>
              <a:t>median</a:t>
            </a:r>
          </a:p>
        </p:txBody>
      </p:sp>
      <p:sp>
        <p:nvSpPr>
          <p:cNvPr id="5" name="TextBox 4"/>
          <p:cNvSpPr txBox="1"/>
          <p:nvPr/>
        </p:nvSpPr>
        <p:spPr>
          <a:xfrm>
            <a:off x="32726" y="2878953"/>
            <a:ext cx="5586884" cy="3293209"/>
          </a:xfrm>
          <a:prstGeom prst="rect">
            <a:avLst/>
          </a:prstGeom>
          <a:noFill/>
        </p:spPr>
        <p:txBody>
          <a:bodyPr wrap="square" rtlCol="0">
            <a:spAutoFit/>
          </a:bodyPr>
          <a:lstStyle/>
          <a:p>
            <a:r>
              <a:rPr lang="en-US" sz="1600" dirty="0"/>
              <a:t>Some p values of random draws can be &lt;0.05 (40x for AT, 9x for BO)</a:t>
            </a:r>
          </a:p>
          <a:p>
            <a:r>
              <a:rPr lang="en-US" sz="1600" dirty="0"/>
              <a:t>Minimal p value can be similar to that of the tests (1e-4).. But only because the output does not get further details!</a:t>
            </a:r>
          </a:p>
          <a:p>
            <a:endParaRPr lang="en-US" sz="1600" dirty="0"/>
          </a:p>
          <a:p>
            <a:r>
              <a:rPr lang="en-US" sz="1600" dirty="0"/>
              <a:t>But explained variance is 6.48x higher for the neutrally selected than random (~0.90 VS ~0.14)</a:t>
            </a:r>
          </a:p>
          <a:p>
            <a:r>
              <a:rPr lang="en-US" sz="1600" dirty="0"/>
              <a:t>And F value is also much higher in the neutral selected (F = 73.44 for AT and 80.94 for BO) than random draw (F max 1.42 and 1.45)</a:t>
            </a:r>
          </a:p>
          <a:p>
            <a:endParaRPr lang="en-US" sz="1600" dirty="0"/>
          </a:p>
          <a:p>
            <a:r>
              <a:rPr lang="en-US" sz="1600" dirty="0"/>
              <a:t>That it, the much more clear clustering we observed with above selected OTUs could not have been possible by drawing random OTUs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198" r="46676" b="5934"/>
          <a:stretch/>
        </p:blipFill>
        <p:spPr bwMode="auto">
          <a:xfrm>
            <a:off x="847762" y="1731966"/>
            <a:ext cx="8996727" cy="11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4" descr="http://127.0.0.1:33909/graphics/plot_zoom_png?width=960&amp;height=51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5159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44" y="4480084"/>
            <a:ext cx="2685983" cy="218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3" y="4177364"/>
            <a:ext cx="3213120" cy="260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4" y="4090737"/>
            <a:ext cx="3165681" cy="25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4636" y="3798407"/>
            <a:ext cx="9697848" cy="369332"/>
          </a:xfrm>
          <a:prstGeom prst="rect">
            <a:avLst/>
          </a:prstGeom>
          <a:noFill/>
        </p:spPr>
        <p:txBody>
          <a:bodyPr wrap="none" rtlCol="0">
            <a:spAutoFit/>
          </a:bodyPr>
          <a:lstStyle/>
          <a:p>
            <a:r>
              <a:rPr lang="en-US" dirty="0"/>
              <a:t>Draw random OTUs from the treatment (n=6), then join in the </a:t>
            </a:r>
            <a:r>
              <a:rPr lang="en-US" dirty="0" err="1"/>
              <a:t>sp_soil</a:t>
            </a:r>
            <a:r>
              <a:rPr lang="en-US" dirty="0"/>
              <a:t> split (n=24) and run </a:t>
            </a:r>
            <a:r>
              <a:rPr lang="en-US" dirty="0" err="1"/>
              <a:t>permanovas</a:t>
            </a:r>
            <a:endParaRPr lang="en-US"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5" y="448461"/>
            <a:ext cx="3576588" cy="29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142" y="766735"/>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05" t="95241" r="50000"/>
          <a:stretch/>
        </p:blipFill>
        <p:spPr bwMode="auto">
          <a:xfrm>
            <a:off x="848703" y="3245521"/>
            <a:ext cx="1129021" cy="2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4591" y="647468"/>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93203"/>
            <a:ext cx="6689845" cy="369332"/>
          </a:xfrm>
          <a:prstGeom prst="rect">
            <a:avLst/>
          </a:prstGeom>
          <a:noFill/>
        </p:spPr>
        <p:txBody>
          <a:bodyPr wrap="none" rtlCol="0">
            <a:spAutoFit/>
          </a:bodyPr>
          <a:lstStyle/>
          <a:p>
            <a:r>
              <a:rPr lang="en-US" dirty="0"/>
              <a:t>Draw random OTUs from the </a:t>
            </a:r>
            <a:r>
              <a:rPr lang="en-US" dirty="0" err="1"/>
              <a:t>sp_soil</a:t>
            </a:r>
            <a:r>
              <a:rPr lang="en-US" dirty="0"/>
              <a:t> split (n=24) and run </a:t>
            </a:r>
            <a:r>
              <a:rPr lang="en-US" dirty="0" err="1"/>
              <a:t>permanovas</a:t>
            </a:r>
            <a:endParaRPr lang="en-US" dirty="0"/>
          </a:p>
        </p:txBody>
      </p:sp>
      <p:sp>
        <p:nvSpPr>
          <p:cNvPr id="2" name="TextBox 1"/>
          <p:cNvSpPr txBox="1"/>
          <p:nvPr/>
        </p:nvSpPr>
        <p:spPr>
          <a:xfrm>
            <a:off x="5828498" y="76673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4" name="TextBox 13"/>
          <p:cNvSpPr txBox="1"/>
          <p:nvPr/>
        </p:nvSpPr>
        <p:spPr>
          <a:xfrm>
            <a:off x="5656618" y="4238446"/>
            <a:ext cx="1428596" cy="769441"/>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R2 = 0.918 </a:t>
            </a:r>
          </a:p>
          <a:p>
            <a:r>
              <a:rPr lang="en-US" sz="1100" dirty="0"/>
              <a:t>AT </a:t>
            </a:r>
            <a:r>
              <a:rPr lang="en-US" sz="1100" dirty="0" err="1"/>
              <a:t>MeJA</a:t>
            </a:r>
            <a:r>
              <a:rPr lang="en-US" sz="1100" dirty="0"/>
              <a:t> R2 = 0.906 </a:t>
            </a:r>
          </a:p>
          <a:p>
            <a:endParaRPr lang="en-US" sz="1100" dirty="0"/>
          </a:p>
        </p:txBody>
      </p:sp>
      <p:sp>
        <p:nvSpPr>
          <p:cNvPr id="15" name="TextBox 14"/>
          <p:cNvSpPr txBox="1"/>
          <p:nvPr/>
        </p:nvSpPr>
        <p:spPr>
          <a:xfrm>
            <a:off x="10092484" y="91913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6" name="TextBox 15"/>
          <p:cNvSpPr txBox="1"/>
          <p:nvPr/>
        </p:nvSpPr>
        <p:spPr>
          <a:xfrm>
            <a:off x="9031047" y="4238446"/>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p = 1e-4</a:t>
            </a:r>
          </a:p>
          <a:p>
            <a:r>
              <a:rPr lang="en-US" sz="1100" dirty="0"/>
              <a:t>AT </a:t>
            </a:r>
            <a:r>
              <a:rPr lang="en-US" sz="1100" dirty="0" err="1"/>
              <a:t>MeJA</a:t>
            </a:r>
            <a:r>
              <a:rPr lang="en-US" sz="1100" dirty="0"/>
              <a:t> p = 1e-4</a:t>
            </a:r>
          </a:p>
        </p:txBody>
      </p:sp>
      <p:sp>
        <p:nvSpPr>
          <p:cNvPr id="17" name="TextBox 16"/>
          <p:cNvSpPr txBox="1"/>
          <p:nvPr/>
        </p:nvSpPr>
        <p:spPr>
          <a:xfrm>
            <a:off x="1741189" y="733263"/>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
        <p:nvSpPr>
          <p:cNvPr id="18" name="TextBox 17"/>
          <p:cNvSpPr txBox="1"/>
          <p:nvPr/>
        </p:nvSpPr>
        <p:spPr>
          <a:xfrm>
            <a:off x="1624081" y="4607452"/>
            <a:ext cx="1391728" cy="600164"/>
          </a:xfrm>
          <a:prstGeom prst="rect">
            <a:avLst/>
          </a:prstGeom>
          <a:noFill/>
        </p:spPr>
        <p:txBody>
          <a:bodyPr wrap="none" rtlCol="0">
            <a:spAutoFit/>
          </a:bodyPr>
          <a:lstStyle/>
          <a:p>
            <a:r>
              <a:rPr lang="en-US" sz="1100" dirty="0"/>
              <a:t>Above-neutral OTUS:</a:t>
            </a:r>
          </a:p>
          <a:p>
            <a:r>
              <a:rPr lang="en-US" sz="1100" dirty="0"/>
              <a:t>BO </a:t>
            </a:r>
            <a:r>
              <a:rPr lang="en-US" sz="1100" dirty="0" err="1"/>
              <a:t>MeJA</a:t>
            </a:r>
            <a:r>
              <a:rPr lang="en-US" sz="1100" dirty="0"/>
              <a:t> F = 80.94</a:t>
            </a:r>
          </a:p>
          <a:p>
            <a:r>
              <a:rPr lang="en-US" sz="1100" dirty="0"/>
              <a:t>AT </a:t>
            </a:r>
            <a:r>
              <a:rPr lang="en-US" sz="1100" dirty="0" err="1"/>
              <a:t>MeJA</a:t>
            </a:r>
            <a:r>
              <a:rPr lang="en-US" sz="1100" dirty="0"/>
              <a:t> F = 73.44</a:t>
            </a:r>
          </a:p>
        </p:txBody>
      </p:sp>
    </p:spTree>
    <p:extLst>
      <p:ext uri="{BB962C8B-B14F-4D97-AF65-F5344CB8AC3E}">
        <p14:creationId xmlns:p14="http://schemas.microsoft.com/office/powerpoint/2010/main" val="3775507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 y="-87030"/>
            <a:ext cx="5473434" cy="437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4837509"/>
            <a:ext cx="2150332" cy="646331"/>
          </a:xfrm>
          <a:prstGeom prst="rect">
            <a:avLst/>
          </a:prstGeom>
          <a:noFill/>
        </p:spPr>
        <p:txBody>
          <a:bodyPr wrap="none" rtlCol="0">
            <a:spAutoFit/>
          </a:bodyPr>
          <a:lstStyle/>
          <a:p>
            <a:r>
              <a:rPr lang="en-US" dirty="0"/>
              <a:t>Both AT and BO, </a:t>
            </a:r>
          </a:p>
          <a:p>
            <a:r>
              <a:rPr lang="en-US" dirty="0"/>
              <a:t>Only above expected</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538" y="-87030"/>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61400" y="146734"/>
            <a:ext cx="1780103" cy="646331"/>
          </a:xfrm>
          <a:prstGeom prst="rect">
            <a:avLst/>
          </a:prstGeom>
          <a:noFill/>
        </p:spPr>
        <p:txBody>
          <a:bodyPr wrap="none" rtlCol="0">
            <a:spAutoFit/>
          </a:bodyPr>
          <a:lstStyle/>
          <a:p>
            <a:r>
              <a:rPr lang="en-US" dirty="0"/>
              <a:t>Both AT and BO, </a:t>
            </a:r>
          </a:p>
          <a:p>
            <a:r>
              <a:rPr lang="en-US" dirty="0"/>
              <a:t>Only as expected</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463" y="2621756"/>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23000" y="5175933"/>
            <a:ext cx="1780103" cy="646331"/>
          </a:xfrm>
          <a:prstGeom prst="rect">
            <a:avLst/>
          </a:prstGeom>
          <a:noFill/>
        </p:spPr>
        <p:txBody>
          <a:bodyPr wrap="none" rtlCol="0">
            <a:spAutoFit/>
          </a:bodyPr>
          <a:lstStyle/>
          <a:p>
            <a:r>
              <a:rPr lang="en-US" dirty="0"/>
              <a:t>Both AT and BO, </a:t>
            </a:r>
          </a:p>
          <a:p>
            <a:r>
              <a:rPr lang="en-US" dirty="0"/>
              <a:t>Below prediction</a:t>
            </a:r>
          </a:p>
        </p:txBody>
      </p:sp>
      <p:sp>
        <p:nvSpPr>
          <p:cNvPr id="9" name="Rectangle 8"/>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Tree>
    <p:extLst>
      <p:ext uri="{BB962C8B-B14F-4D97-AF65-F5344CB8AC3E}">
        <p14:creationId xmlns:p14="http://schemas.microsoft.com/office/powerpoint/2010/main" val="2959535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41300"/>
            <a:ext cx="8456613"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8385" y="6211669"/>
            <a:ext cx="3252429" cy="646331"/>
          </a:xfrm>
          <a:prstGeom prst="rect">
            <a:avLst/>
          </a:prstGeom>
        </p:spPr>
        <p:txBody>
          <a:bodyPr wrap="none">
            <a:spAutoFit/>
          </a:bodyPr>
          <a:lstStyle/>
          <a:p>
            <a:r>
              <a:rPr lang="en-US" dirty="0"/>
              <a:t>Script 4 Neutral models</a:t>
            </a:r>
          </a:p>
          <a:p>
            <a:r>
              <a:rPr lang="en-US" dirty="0"/>
              <a:t>Chunk 4.8 mixing AT and BO </a:t>
            </a:r>
            <a:r>
              <a:rPr lang="en-US" dirty="0" err="1"/>
              <a:t>plos</a:t>
            </a:r>
            <a:endParaRPr lang="en-US" dirty="0"/>
          </a:p>
        </p:txBody>
      </p:sp>
      <p:sp>
        <p:nvSpPr>
          <p:cNvPr id="3" name="TextBox 2"/>
          <p:cNvSpPr txBox="1"/>
          <p:nvPr/>
        </p:nvSpPr>
        <p:spPr>
          <a:xfrm>
            <a:off x="2785187" y="4025384"/>
            <a:ext cx="777713" cy="369332"/>
          </a:xfrm>
          <a:prstGeom prst="rect">
            <a:avLst/>
          </a:prstGeom>
          <a:noFill/>
        </p:spPr>
        <p:txBody>
          <a:bodyPr wrap="none" rtlCol="0">
            <a:spAutoFit/>
          </a:bodyPr>
          <a:lstStyle/>
          <a:p>
            <a:r>
              <a:rPr lang="en-US" dirty="0"/>
              <a:t>Above</a:t>
            </a:r>
          </a:p>
        </p:txBody>
      </p:sp>
      <p:sp>
        <p:nvSpPr>
          <p:cNvPr id="6" name="TextBox 5"/>
          <p:cNvSpPr txBox="1"/>
          <p:nvPr/>
        </p:nvSpPr>
        <p:spPr>
          <a:xfrm>
            <a:off x="2883419" y="1301234"/>
            <a:ext cx="1358962" cy="369332"/>
          </a:xfrm>
          <a:prstGeom prst="rect">
            <a:avLst/>
          </a:prstGeom>
          <a:noFill/>
        </p:spPr>
        <p:txBody>
          <a:bodyPr wrap="none" rtlCol="0">
            <a:spAutoFit/>
          </a:bodyPr>
          <a:lstStyle/>
          <a:p>
            <a:r>
              <a:rPr lang="en-US" dirty="0"/>
              <a:t>As predicted</a:t>
            </a:r>
          </a:p>
        </p:txBody>
      </p:sp>
      <p:sp>
        <p:nvSpPr>
          <p:cNvPr id="7" name="TextBox 6"/>
          <p:cNvSpPr txBox="1"/>
          <p:nvPr/>
        </p:nvSpPr>
        <p:spPr>
          <a:xfrm>
            <a:off x="6464819" y="4577834"/>
            <a:ext cx="816955" cy="369332"/>
          </a:xfrm>
          <a:prstGeom prst="rect">
            <a:avLst/>
          </a:prstGeom>
          <a:noFill/>
        </p:spPr>
        <p:txBody>
          <a:bodyPr wrap="none" rtlCol="0">
            <a:spAutoFit/>
          </a:bodyPr>
          <a:lstStyle/>
          <a:p>
            <a:r>
              <a:rPr lang="en-US" dirty="0"/>
              <a:t>Bellow</a:t>
            </a:r>
          </a:p>
        </p:txBody>
      </p:sp>
    </p:spTree>
    <p:extLst>
      <p:ext uri="{BB962C8B-B14F-4D97-AF65-F5344CB8AC3E}">
        <p14:creationId xmlns:p14="http://schemas.microsoft.com/office/powerpoint/2010/main" val="302875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499800"/>
            <a:ext cx="5448300" cy="526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27" y="1588700"/>
            <a:ext cx="4929164" cy="530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rot="2777520">
            <a:off x="3165083" y="4306779"/>
            <a:ext cx="232832" cy="17447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rot="18817344">
            <a:off x="3169844" y="4406228"/>
            <a:ext cx="201314" cy="140891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8817344">
            <a:off x="7256903" y="4873308"/>
            <a:ext cx="133317" cy="10854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89879">
            <a:off x="7698291" y="5333640"/>
            <a:ext cx="128300" cy="5047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87500" y="419100"/>
            <a:ext cx="6499856" cy="1200329"/>
          </a:xfrm>
          <a:prstGeom prst="rect">
            <a:avLst/>
          </a:prstGeom>
          <a:noFill/>
        </p:spPr>
        <p:txBody>
          <a:bodyPr wrap="none" rtlCol="0">
            <a:spAutoFit/>
          </a:bodyPr>
          <a:lstStyle/>
          <a:p>
            <a:r>
              <a:rPr lang="en-US" dirty="0"/>
              <a:t>Network roadblock solved</a:t>
            </a:r>
          </a:p>
          <a:p>
            <a:endParaRPr lang="en-US" dirty="0"/>
          </a:p>
          <a:p>
            <a:r>
              <a:rPr lang="en-US" dirty="0"/>
              <a:t>Misuse of edge weights when calculating inter-module connectivity</a:t>
            </a:r>
          </a:p>
          <a:p>
            <a:r>
              <a:rPr lang="en-US" dirty="0"/>
              <a:t>(sub-curated function found online…)</a:t>
            </a:r>
          </a:p>
        </p:txBody>
      </p:sp>
    </p:spTree>
    <p:extLst>
      <p:ext uri="{BB962C8B-B14F-4D97-AF65-F5344CB8AC3E}">
        <p14:creationId xmlns:p14="http://schemas.microsoft.com/office/powerpoint/2010/main" val="2061681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30" y="0"/>
            <a:ext cx="5420458" cy="646331"/>
          </a:xfrm>
          <a:prstGeom prst="rect">
            <a:avLst/>
          </a:prstGeom>
        </p:spPr>
        <p:txBody>
          <a:bodyPr wrap="none">
            <a:spAutoFit/>
          </a:bodyPr>
          <a:lstStyle/>
          <a:p>
            <a:r>
              <a:rPr lang="en-US" dirty="0"/>
              <a:t>R script: 2_Beta_diversity</a:t>
            </a:r>
          </a:p>
          <a:p>
            <a:r>
              <a:rPr lang="en-US" dirty="0"/>
              <a:t>Code chunk:</a:t>
            </a:r>
            <a:r>
              <a:rPr lang="it-IT" dirty="0"/>
              <a:t> 2.2.1 - Beta Dipersion Metrics &amp; plots ####</a:t>
            </a:r>
            <a:endParaRPr lang="en-US" dirty="0"/>
          </a:p>
        </p:txBody>
      </p:sp>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925730"/>
            <a:ext cx="6866622" cy="41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361" y="1156601"/>
            <a:ext cx="6110339"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83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5535/graphics/8d5541ca-656a-4c42-99be-272086b1e16d.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75"/>
            <a:ext cx="5438204" cy="332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180578"/>
            <a:ext cx="4978400" cy="303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4706"/>
            <a:ext cx="5824324"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060" y="3188493"/>
            <a:ext cx="6112940" cy="37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76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73990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130" y="1739900"/>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640952" y="259989"/>
            <a:ext cx="6883400" cy="646331"/>
          </a:xfrm>
          <a:prstGeom prst="rect">
            <a:avLst/>
          </a:prstGeom>
        </p:spPr>
        <p:txBody>
          <a:bodyPr wrap="square">
            <a:spAutoFit/>
          </a:bodyPr>
          <a:lstStyle/>
          <a:p>
            <a:r>
              <a:rPr lang="en-US" dirty="0"/>
              <a:t>R script: 3_Alpha_diversity</a:t>
            </a:r>
          </a:p>
          <a:p>
            <a:r>
              <a:rPr lang="en-US" dirty="0"/>
              <a:t>Chunk: 3.1 Alpha diversity testing</a:t>
            </a:r>
          </a:p>
        </p:txBody>
      </p:sp>
      <p:sp>
        <p:nvSpPr>
          <p:cNvPr id="3" name="Rectangle 2"/>
          <p:cNvSpPr/>
          <p:nvPr/>
        </p:nvSpPr>
        <p:spPr>
          <a:xfrm>
            <a:off x="1012052" y="1333500"/>
            <a:ext cx="2878096" cy="369332"/>
          </a:xfrm>
          <a:prstGeom prst="rect">
            <a:avLst/>
          </a:prstGeom>
        </p:spPr>
        <p:txBody>
          <a:bodyPr wrap="none">
            <a:spAutoFit/>
          </a:bodyPr>
          <a:lstStyle/>
          <a:p>
            <a:r>
              <a:rPr lang="en-US" b="1" dirty="0"/>
              <a:t>Observed</a:t>
            </a:r>
            <a:r>
              <a:rPr lang="en-US" dirty="0"/>
              <a:t> number of species</a:t>
            </a:r>
          </a:p>
        </p:txBody>
      </p:sp>
      <p:sp>
        <p:nvSpPr>
          <p:cNvPr id="10" name="Rectangle 9"/>
          <p:cNvSpPr/>
          <p:nvPr/>
        </p:nvSpPr>
        <p:spPr>
          <a:xfrm>
            <a:off x="7082652" y="1327666"/>
            <a:ext cx="2430409" cy="369332"/>
          </a:xfrm>
          <a:prstGeom prst="rect">
            <a:avLst/>
          </a:prstGeom>
        </p:spPr>
        <p:txBody>
          <a:bodyPr wrap="none">
            <a:spAutoFit/>
          </a:bodyPr>
          <a:lstStyle/>
          <a:p>
            <a:r>
              <a:rPr lang="en-US" b="1" dirty="0"/>
              <a:t>Shannon </a:t>
            </a:r>
            <a:r>
              <a:rPr lang="en-US" dirty="0"/>
              <a:t>diversity index</a:t>
            </a:r>
          </a:p>
        </p:txBody>
      </p:sp>
    </p:spTree>
    <p:extLst>
      <p:ext uri="{BB962C8B-B14F-4D97-AF65-F5344CB8AC3E}">
        <p14:creationId xmlns:p14="http://schemas.microsoft.com/office/powerpoint/2010/main" val="242727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9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5" t="83704" r="67500" b="6111"/>
          <a:stretch/>
        </p:blipFill>
        <p:spPr bwMode="auto">
          <a:xfrm>
            <a:off x="6461028" y="3068082"/>
            <a:ext cx="4656113" cy="8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65000" r="68333" b="13704"/>
          <a:stretch/>
        </p:blipFill>
        <p:spPr bwMode="auto">
          <a:xfrm>
            <a:off x="0" y="4343400"/>
            <a:ext cx="6382554" cy="241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62222" r="67396" b="7593"/>
          <a:stretch/>
        </p:blipFill>
        <p:spPr bwMode="auto">
          <a:xfrm>
            <a:off x="6461028" y="3873500"/>
            <a:ext cx="5730972"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Shannon </a:t>
            </a:r>
            <a:r>
              <a:rPr lang="en-US" dirty="0"/>
              <a:t>diversity index</a:t>
            </a:r>
          </a:p>
        </p:txBody>
      </p:sp>
      <p:sp>
        <p:nvSpPr>
          <p:cNvPr id="3" name="Rectangle 2"/>
          <p:cNvSpPr/>
          <p:nvPr/>
        </p:nvSpPr>
        <p:spPr>
          <a:xfrm>
            <a:off x="6278514" y="1346018"/>
            <a:ext cx="6096000" cy="1754326"/>
          </a:xfrm>
          <a:prstGeom prst="rect">
            <a:avLst/>
          </a:prstGeom>
        </p:spPr>
        <p:txBody>
          <a:bodyPr>
            <a:spAutoFit/>
          </a:bodyPr>
          <a:lstStyle/>
          <a:p>
            <a:r>
              <a:rPr lang="en-US" dirty="0"/>
              <a:t>Clear interaction between plant species and sample type.</a:t>
            </a:r>
          </a:p>
          <a:p>
            <a:pPr lvl="1"/>
            <a:r>
              <a:rPr lang="en-US" dirty="0"/>
              <a:t>AT had more diversity than BO on soil samples</a:t>
            </a:r>
          </a:p>
          <a:p>
            <a:pPr lvl="1"/>
            <a:r>
              <a:rPr lang="en-US" dirty="0"/>
              <a:t>BO had more diversity than AT on root samples</a:t>
            </a:r>
          </a:p>
          <a:p>
            <a:r>
              <a:rPr lang="en-US" dirty="0" err="1"/>
              <a:t>MeJA</a:t>
            </a:r>
            <a:r>
              <a:rPr lang="en-US" dirty="0"/>
              <a:t> treatment effect, mostly on BO roots</a:t>
            </a:r>
          </a:p>
          <a:p>
            <a:r>
              <a:rPr lang="en-US" dirty="0"/>
              <a:t>	</a:t>
            </a:r>
          </a:p>
          <a:p>
            <a:endParaRPr lang="en-US" dirty="0"/>
          </a:p>
        </p:txBody>
      </p:sp>
      <p:sp>
        <p:nvSpPr>
          <p:cNvPr id="2" name="TextBox 1"/>
          <p:cNvSpPr txBox="1"/>
          <p:nvPr/>
        </p:nvSpPr>
        <p:spPr>
          <a:xfrm>
            <a:off x="1496291" y="1853850"/>
            <a:ext cx="354584" cy="230832"/>
          </a:xfrm>
          <a:prstGeom prst="rect">
            <a:avLst/>
          </a:prstGeom>
          <a:noFill/>
        </p:spPr>
        <p:txBody>
          <a:bodyPr wrap="none" rtlCol="0">
            <a:spAutoFit/>
          </a:bodyPr>
          <a:lstStyle/>
          <a:p>
            <a:r>
              <a:rPr lang="en-US" sz="900" dirty="0" err="1"/>
              <a:t>bcd</a:t>
            </a:r>
            <a:endParaRPr lang="en-US" sz="900" dirty="0"/>
          </a:p>
        </p:txBody>
      </p:sp>
      <p:sp>
        <p:nvSpPr>
          <p:cNvPr id="9" name="TextBox 8"/>
          <p:cNvSpPr txBox="1"/>
          <p:nvPr/>
        </p:nvSpPr>
        <p:spPr>
          <a:xfrm>
            <a:off x="807028" y="2121666"/>
            <a:ext cx="351378" cy="230832"/>
          </a:xfrm>
          <a:prstGeom prst="rect">
            <a:avLst/>
          </a:prstGeom>
          <a:noFill/>
        </p:spPr>
        <p:txBody>
          <a:bodyPr wrap="none" rtlCol="0">
            <a:spAutoFit/>
          </a:bodyPr>
          <a:lstStyle/>
          <a:p>
            <a:r>
              <a:rPr lang="en-US" sz="900" dirty="0" err="1"/>
              <a:t>cde</a:t>
            </a:r>
            <a:endParaRPr lang="en-US" sz="900" dirty="0"/>
          </a:p>
        </p:txBody>
      </p:sp>
      <p:sp>
        <p:nvSpPr>
          <p:cNvPr id="10" name="TextBox 9"/>
          <p:cNvSpPr txBox="1"/>
          <p:nvPr/>
        </p:nvSpPr>
        <p:spPr>
          <a:xfrm>
            <a:off x="284019" y="1738434"/>
            <a:ext cx="303288" cy="230832"/>
          </a:xfrm>
          <a:prstGeom prst="rect">
            <a:avLst/>
          </a:prstGeom>
          <a:noFill/>
        </p:spPr>
        <p:txBody>
          <a:bodyPr wrap="none" rtlCol="0">
            <a:spAutoFit/>
          </a:bodyPr>
          <a:lstStyle/>
          <a:p>
            <a:r>
              <a:rPr lang="en-US" sz="900" dirty="0"/>
              <a:t>de</a:t>
            </a:r>
          </a:p>
        </p:txBody>
      </p:sp>
      <p:sp>
        <p:nvSpPr>
          <p:cNvPr id="12" name="TextBox 11"/>
          <p:cNvSpPr txBox="1"/>
          <p:nvPr/>
        </p:nvSpPr>
        <p:spPr>
          <a:xfrm>
            <a:off x="1850875" y="1970071"/>
            <a:ext cx="303288" cy="230832"/>
          </a:xfrm>
          <a:prstGeom prst="rect">
            <a:avLst/>
          </a:prstGeom>
          <a:noFill/>
        </p:spPr>
        <p:txBody>
          <a:bodyPr wrap="none" rtlCol="0">
            <a:spAutoFit/>
          </a:bodyPr>
          <a:lstStyle/>
          <a:p>
            <a:r>
              <a:rPr lang="en-US" sz="900" dirty="0"/>
              <a:t>de</a:t>
            </a:r>
          </a:p>
        </p:txBody>
      </p:sp>
      <p:sp>
        <p:nvSpPr>
          <p:cNvPr id="13" name="TextBox 12"/>
          <p:cNvSpPr txBox="1"/>
          <p:nvPr/>
        </p:nvSpPr>
        <p:spPr>
          <a:xfrm>
            <a:off x="503740" y="1876241"/>
            <a:ext cx="303288" cy="230832"/>
          </a:xfrm>
          <a:prstGeom prst="rect">
            <a:avLst/>
          </a:prstGeom>
          <a:noFill/>
        </p:spPr>
        <p:txBody>
          <a:bodyPr wrap="none" rtlCol="0">
            <a:spAutoFit/>
          </a:bodyPr>
          <a:lstStyle/>
          <a:p>
            <a:r>
              <a:rPr lang="en-US" sz="900" dirty="0"/>
              <a:t>de</a:t>
            </a:r>
          </a:p>
        </p:txBody>
      </p:sp>
      <p:sp>
        <p:nvSpPr>
          <p:cNvPr id="14" name="TextBox 13"/>
          <p:cNvSpPr txBox="1"/>
          <p:nvPr/>
        </p:nvSpPr>
        <p:spPr>
          <a:xfrm>
            <a:off x="1344647" y="2453335"/>
            <a:ext cx="242374" cy="230832"/>
          </a:xfrm>
          <a:prstGeom prst="rect">
            <a:avLst/>
          </a:prstGeom>
          <a:noFill/>
        </p:spPr>
        <p:txBody>
          <a:bodyPr wrap="none" rtlCol="0">
            <a:spAutoFit/>
          </a:bodyPr>
          <a:lstStyle/>
          <a:p>
            <a:r>
              <a:rPr lang="en-US" sz="900" dirty="0"/>
              <a:t>e</a:t>
            </a:r>
          </a:p>
        </p:txBody>
      </p:sp>
      <p:sp>
        <p:nvSpPr>
          <p:cNvPr id="4" name="TextBox 3"/>
          <p:cNvSpPr txBox="1"/>
          <p:nvPr/>
        </p:nvSpPr>
        <p:spPr>
          <a:xfrm>
            <a:off x="2452615" y="376521"/>
            <a:ext cx="2088713" cy="369332"/>
          </a:xfrm>
          <a:prstGeom prst="rect">
            <a:avLst/>
          </a:prstGeom>
          <a:noFill/>
        </p:spPr>
        <p:txBody>
          <a:bodyPr wrap="none" rtlCol="0">
            <a:spAutoFit/>
          </a:bodyPr>
          <a:lstStyle/>
          <a:p>
            <a:r>
              <a:rPr lang="en-US" dirty="0"/>
              <a:t>All similar, group “a”</a:t>
            </a:r>
          </a:p>
        </p:txBody>
      </p:sp>
      <p:sp>
        <p:nvSpPr>
          <p:cNvPr id="15" name="TextBox 14"/>
          <p:cNvSpPr txBox="1"/>
          <p:nvPr/>
        </p:nvSpPr>
        <p:spPr>
          <a:xfrm>
            <a:off x="1976871" y="915205"/>
            <a:ext cx="409086" cy="230832"/>
          </a:xfrm>
          <a:prstGeom prst="rect">
            <a:avLst/>
          </a:prstGeom>
          <a:noFill/>
        </p:spPr>
        <p:txBody>
          <a:bodyPr wrap="none" rtlCol="0">
            <a:spAutoFit/>
          </a:bodyPr>
          <a:lstStyle/>
          <a:p>
            <a:r>
              <a:rPr lang="en-US" sz="900" dirty="0" err="1"/>
              <a:t>abcd</a:t>
            </a:r>
            <a:endParaRPr lang="en-US" sz="900" dirty="0"/>
          </a:p>
        </p:txBody>
      </p:sp>
      <p:sp>
        <p:nvSpPr>
          <p:cNvPr id="16" name="TextBox 15"/>
          <p:cNvSpPr txBox="1"/>
          <p:nvPr/>
        </p:nvSpPr>
        <p:spPr>
          <a:xfrm>
            <a:off x="982717" y="1159581"/>
            <a:ext cx="409086" cy="230832"/>
          </a:xfrm>
          <a:prstGeom prst="rect">
            <a:avLst/>
          </a:prstGeom>
          <a:noFill/>
        </p:spPr>
        <p:txBody>
          <a:bodyPr wrap="none" rtlCol="0">
            <a:spAutoFit/>
          </a:bodyPr>
          <a:lstStyle/>
          <a:p>
            <a:r>
              <a:rPr lang="en-US" sz="900" dirty="0" err="1"/>
              <a:t>abcd</a:t>
            </a:r>
            <a:endParaRPr lang="en-US" sz="900" dirty="0"/>
          </a:p>
        </p:txBody>
      </p:sp>
    </p:spTree>
    <p:extLst>
      <p:ext uri="{BB962C8B-B14F-4D97-AF65-F5344CB8AC3E}">
        <p14:creationId xmlns:p14="http://schemas.microsoft.com/office/powerpoint/2010/main" val="662656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84090" r="70416" b="6852"/>
          <a:stretch/>
        </p:blipFill>
        <p:spPr bwMode="auto">
          <a:xfrm>
            <a:off x="5410180" y="2781300"/>
            <a:ext cx="4330700" cy="74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66199" r="68646" b="12796"/>
          <a:stretch/>
        </p:blipFill>
        <p:spPr bwMode="auto">
          <a:xfrm>
            <a:off x="139700" y="3863452"/>
            <a:ext cx="734693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25" t="62778" r="66667" b="6852"/>
          <a:stretch/>
        </p:blipFill>
        <p:spPr bwMode="auto">
          <a:xfrm>
            <a:off x="7575530" y="3671626"/>
            <a:ext cx="5668135" cy="29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27800" y="1638300"/>
            <a:ext cx="5556008" cy="646331"/>
          </a:xfrm>
          <a:prstGeom prst="rect">
            <a:avLst/>
          </a:prstGeom>
          <a:noFill/>
        </p:spPr>
        <p:txBody>
          <a:bodyPr wrap="none" rtlCol="0">
            <a:spAutoFit/>
          </a:bodyPr>
          <a:lstStyle/>
          <a:p>
            <a:r>
              <a:rPr lang="en-US" dirty="0"/>
              <a:t>Clear interaction between plant species and sample type.</a:t>
            </a:r>
          </a:p>
          <a:p>
            <a:r>
              <a:rPr lang="en-US" dirty="0"/>
              <a:t>AT had more diversity than BO, but only on soil samples</a:t>
            </a:r>
          </a:p>
        </p:txBody>
      </p:sp>
      <p:sp>
        <p:nvSpPr>
          <p:cNvPr id="9" name="Rectangle 8"/>
          <p:cNvSpPr/>
          <p:nvPr/>
        </p:nvSpPr>
        <p:spPr>
          <a:xfrm>
            <a:off x="5626100" y="145689"/>
            <a:ext cx="6883400" cy="1200329"/>
          </a:xfrm>
          <a:prstGeom prst="rect">
            <a:avLst/>
          </a:prstGeom>
        </p:spPr>
        <p:txBody>
          <a:bodyPr wrap="square">
            <a:spAutoFit/>
          </a:bodyPr>
          <a:lstStyle/>
          <a:p>
            <a:r>
              <a:rPr lang="en-US" dirty="0"/>
              <a:t>R script: 3_Alpha_diversity</a:t>
            </a:r>
          </a:p>
          <a:p>
            <a:r>
              <a:rPr lang="en-US" dirty="0"/>
              <a:t>Chunk: 3.1 Alpha diversity testing, observed number of taxa</a:t>
            </a:r>
          </a:p>
          <a:p>
            <a:endParaRPr lang="en-US" dirty="0"/>
          </a:p>
          <a:p>
            <a:r>
              <a:rPr lang="en-US" b="1" dirty="0"/>
              <a:t>Observed</a:t>
            </a:r>
            <a:r>
              <a:rPr lang="en-US" dirty="0"/>
              <a:t> number of species</a:t>
            </a:r>
          </a:p>
        </p:txBody>
      </p:sp>
    </p:spTree>
    <p:extLst>
      <p:ext uri="{BB962C8B-B14F-4D97-AF65-F5344CB8AC3E}">
        <p14:creationId xmlns:p14="http://schemas.microsoft.com/office/powerpoint/2010/main" val="178961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 xmlns:a16="http://schemas.microsoft.com/office/drawing/2014/main" id="{F2A4F72B-C11A-43F4-8CF9-2473A175BBB4}"/>
              </a:ext>
            </a:extLst>
          </p:cNvPr>
          <p:cNvGrpSpPr/>
          <p:nvPr/>
        </p:nvGrpSpPr>
        <p:grpSpPr>
          <a:xfrm>
            <a:off x="4520711" y="2339835"/>
            <a:ext cx="302243" cy="384026"/>
            <a:chOff x="3081337" y="504825"/>
            <a:chExt cx="404813" cy="514350"/>
          </a:xfrm>
        </p:grpSpPr>
        <p:cxnSp>
          <p:nvCxnSpPr>
            <p:cNvPr id="45" name="Straight Arrow Connector 44">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6" name="Teardrop 45">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ardrop 46">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 xmlns:a16="http://schemas.microsoft.com/office/drawing/2014/main"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 xmlns:a16="http://schemas.microsoft.com/office/drawing/2014/main"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7" name="Straight Connector 6">
            <a:extLst>
              <a:ext uri="{FF2B5EF4-FFF2-40B4-BE49-F238E27FC236}">
                <a16:creationId xmlns="" xmlns:a16="http://schemas.microsoft.com/office/drawing/2014/main"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 xmlns:a16="http://schemas.microsoft.com/office/drawing/2014/main"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 xmlns:a16="http://schemas.microsoft.com/office/drawing/2014/main"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4" name="TextBox 13">
            <a:extLst>
              <a:ext uri="{FF2B5EF4-FFF2-40B4-BE49-F238E27FC236}">
                <a16:creationId xmlns="" xmlns:a16="http://schemas.microsoft.com/office/drawing/2014/main"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 xmlns:a16="http://schemas.microsoft.com/office/drawing/2014/main"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 xmlns:a16="http://schemas.microsoft.com/office/drawing/2014/main"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 xmlns:a16="http://schemas.microsoft.com/office/drawing/2014/main"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 xmlns:a16="http://schemas.microsoft.com/office/drawing/2014/main"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9">
            <a:extLst>
              <a:ext uri="{FF2B5EF4-FFF2-40B4-BE49-F238E27FC236}">
                <a16:creationId xmlns="" xmlns:a16="http://schemas.microsoft.com/office/drawing/2014/main"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28" name="TextBox 27">
            <a:extLst>
              <a:ext uri="{FF2B5EF4-FFF2-40B4-BE49-F238E27FC236}">
                <a16:creationId xmlns="" xmlns:a16="http://schemas.microsoft.com/office/drawing/2014/main"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 xmlns:a16="http://schemas.microsoft.com/office/drawing/2014/main"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0" name="TextBox 29">
            <a:extLst>
              <a:ext uri="{FF2B5EF4-FFF2-40B4-BE49-F238E27FC236}">
                <a16:creationId xmlns="" xmlns:a16="http://schemas.microsoft.com/office/drawing/2014/main"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32" name="TextBox 31">
            <a:extLst>
              <a:ext uri="{FF2B5EF4-FFF2-40B4-BE49-F238E27FC236}">
                <a16:creationId xmlns="" xmlns:a16="http://schemas.microsoft.com/office/drawing/2014/main"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 xmlns:a16="http://schemas.microsoft.com/office/drawing/2014/main"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5" name="TextBox 34">
            <a:extLst>
              <a:ext uri="{FF2B5EF4-FFF2-40B4-BE49-F238E27FC236}">
                <a16:creationId xmlns="" xmlns:a16="http://schemas.microsoft.com/office/drawing/2014/main"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62" name="Straight Arrow Connector 61">
            <a:extLst>
              <a:ext uri="{FF2B5EF4-FFF2-40B4-BE49-F238E27FC236}">
                <a16:creationId xmlns="" xmlns:a16="http://schemas.microsoft.com/office/drawing/2014/main"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 xmlns:a16="http://schemas.microsoft.com/office/drawing/2014/main"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55" name="Trapezoid 54">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apezoid 55">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8" name="Oval 57">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9" name="Group 58">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60" name="TextBox 59">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TextBox 60">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63" name="Group 62">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64" name="Straight Arrow Connector 63">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5" name="Teardrop 64">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ardrop 65">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 xmlns:a16="http://schemas.microsoft.com/office/drawing/2014/main" id="{4D57A273-9F74-44C9-BE51-33F2BBD6A17F}"/>
              </a:ext>
            </a:extLst>
          </p:cNvPr>
          <p:cNvGrpSpPr/>
          <p:nvPr/>
        </p:nvGrpSpPr>
        <p:grpSpPr>
          <a:xfrm>
            <a:off x="6432166" y="2646830"/>
            <a:ext cx="1178285" cy="715401"/>
            <a:chOff x="3929872" y="2740293"/>
            <a:chExt cx="1178285" cy="715401"/>
          </a:xfrm>
        </p:grpSpPr>
        <p:sp>
          <p:nvSpPr>
            <p:cNvPr id="74" name="Trapezoid 73">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7" name="Oval 76">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78" name="Group 77">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79" name="TextBox 78">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80" name="TextBox 79">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70" name="Group 69">
            <a:extLst>
              <a:ext uri="{FF2B5EF4-FFF2-40B4-BE49-F238E27FC236}">
                <a16:creationId xmlns="" xmlns:a16="http://schemas.microsoft.com/office/drawing/2014/main" id="{BC2AA992-2E64-43BC-BF3E-688ECC8954EF}"/>
              </a:ext>
            </a:extLst>
          </p:cNvPr>
          <p:cNvGrpSpPr/>
          <p:nvPr/>
        </p:nvGrpSpPr>
        <p:grpSpPr>
          <a:xfrm>
            <a:off x="7215784" y="2377730"/>
            <a:ext cx="302243" cy="384026"/>
            <a:chOff x="3081337" y="504825"/>
            <a:chExt cx="404813" cy="514350"/>
          </a:xfrm>
        </p:grpSpPr>
        <p:cxnSp>
          <p:nvCxnSpPr>
            <p:cNvPr id="71" name="Straight Arrow Connector 70">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2" name="Teardrop 71">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ardrop 72">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a:extLst>
              <a:ext uri="{FF2B5EF4-FFF2-40B4-BE49-F238E27FC236}">
                <a16:creationId xmlns="" xmlns:a16="http://schemas.microsoft.com/office/drawing/2014/main" id="{2EE81082-4ED7-4D18-AEA9-BE87884F3E63}"/>
              </a:ext>
            </a:extLst>
          </p:cNvPr>
          <p:cNvGrpSpPr/>
          <p:nvPr/>
        </p:nvGrpSpPr>
        <p:grpSpPr>
          <a:xfrm>
            <a:off x="6520852" y="2397570"/>
            <a:ext cx="302243" cy="384026"/>
            <a:chOff x="3081337" y="504825"/>
            <a:chExt cx="404813" cy="514350"/>
          </a:xfrm>
        </p:grpSpPr>
        <p:cxnSp>
          <p:nvCxnSpPr>
            <p:cNvPr id="82" name="Straight Arrow Connector 81">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3" name="Teardrop 82">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ardrop 83">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 xmlns:a16="http://schemas.microsoft.com/office/drawing/2014/main" id="{90D85185-D6F7-4757-A6BC-19CC32830D0B}"/>
              </a:ext>
            </a:extLst>
          </p:cNvPr>
          <p:cNvGrpSpPr/>
          <p:nvPr/>
        </p:nvGrpSpPr>
        <p:grpSpPr>
          <a:xfrm>
            <a:off x="5769811" y="2357945"/>
            <a:ext cx="479619" cy="971515"/>
            <a:chOff x="7329576" y="2139797"/>
            <a:chExt cx="479619" cy="971515"/>
          </a:xfrm>
        </p:grpSpPr>
        <p:sp>
          <p:nvSpPr>
            <p:cNvPr id="92" name="Trapezoid 91">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96" name="TextBox 95">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88" name="Straight Arrow Connector 87">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9" name="Teardrop 88">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ardrop 89">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9" name="Group 98">
            <a:extLst>
              <a:ext uri="{FF2B5EF4-FFF2-40B4-BE49-F238E27FC236}">
                <a16:creationId xmlns="" xmlns:a16="http://schemas.microsoft.com/office/drawing/2014/main" id="{8127D062-1099-491B-80C4-DD73F9533E80}"/>
              </a:ext>
            </a:extLst>
          </p:cNvPr>
          <p:cNvGrpSpPr/>
          <p:nvPr/>
        </p:nvGrpSpPr>
        <p:grpSpPr>
          <a:xfrm>
            <a:off x="7766490" y="2379082"/>
            <a:ext cx="479619" cy="971515"/>
            <a:chOff x="7329576" y="2139797"/>
            <a:chExt cx="479619" cy="971515"/>
          </a:xfrm>
        </p:grpSpPr>
        <p:sp>
          <p:nvSpPr>
            <p:cNvPr id="100" name="Trapezoid 99">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2" name="TextBox 101">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3" name="Group 102">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104" name="Straight Arrow Connector 103">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5" name="Teardrop 104">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ardrop 105">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TextBox 106">
            <a:extLst>
              <a:ext uri="{FF2B5EF4-FFF2-40B4-BE49-F238E27FC236}">
                <a16:creationId xmlns="" xmlns:a16="http://schemas.microsoft.com/office/drawing/2014/main"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TextBox 107">
            <a:extLst>
              <a:ext uri="{FF2B5EF4-FFF2-40B4-BE49-F238E27FC236}">
                <a16:creationId xmlns="" xmlns:a16="http://schemas.microsoft.com/office/drawing/2014/main"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109" name="Straight Arrow Connector 108">
            <a:extLst>
              <a:ext uri="{FF2B5EF4-FFF2-40B4-BE49-F238E27FC236}">
                <a16:creationId xmlns="" xmlns:a16="http://schemas.microsoft.com/office/drawing/2014/main"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 xmlns:a16="http://schemas.microsoft.com/office/drawing/2014/main" id="{B88B0F24-8BAB-4E59-BB99-19555D0B2B79}"/>
              </a:ext>
            </a:extLst>
          </p:cNvPr>
          <p:cNvSpPr txBox="1"/>
          <p:nvPr/>
        </p:nvSpPr>
        <p:spPr>
          <a:xfrm>
            <a:off x="10139190" y="1809391"/>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4" name="Picture 123"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111" name="TextBox 110">
            <a:extLst>
              <a:ext uri="{FF2B5EF4-FFF2-40B4-BE49-F238E27FC236}">
                <a16:creationId xmlns="" xmlns:a16="http://schemas.microsoft.com/office/drawing/2014/main"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12" name="Group 111">
            <a:extLst>
              <a:ext uri="{FF2B5EF4-FFF2-40B4-BE49-F238E27FC236}">
                <a16:creationId xmlns="" xmlns:a16="http://schemas.microsoft.com/office/drawing/2014/main" id="{29631EDD-E08F-4B03-9D09-7ED8A99ADCC2}"/>
              </a:ext>
            </a:extLst>
          </p:cNvPr>
          <p:cNvGrpSpPr/>
          <p:nvPr/>
        </p:nvGrpSpPr>
        <p:grpSpPr>
          <a:xfrm>
            <a:off x="11223755" y="2402308"/>
            <a:ext cx="383992" cy="635483"/>
            <a:chOff x="7380063" y="2139797"/>
            <a:chExt cx="383992" cy="635483"/>
          </a:xfrm>
        </p:grpSpPr>
        <p:sp>
          <p:nvSpPr>
            <p:cNvPr id="113" name="Trapezoid 112">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6" name="Group 115">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117" name="Straight Arrow Connector 116">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8" name="Teardrop 117">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ardrop 118">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21" name="Straight Connector 120">
            <a:extLst>
              <a:ext uri="{FF2B5EF4-FFF2-40B4-BE49-F238E27FC236}">
                <a16:creationId xmlns="" xmlns:a16="http://schemas.microsoft.com/office/drawing/2014/main"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 xmlns:a16="http://schemas.microsoft.com/office/drawing/2014/main"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Box 124">
            <a:extLst>
              <a:ext uri="{FF2B5EF4-FFF2-40B4-BE49-F238E27FC236}">
                <a16:creationId xmlns="" xmlns:a16="http://schemas.microsoft.com/office/drawing/2014/main"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TextBox 125">
            <a:extLst>
              <a:ext uri="{FF2B5EF4-FFF2-40B4-BE49-F238E27FC236}">
                <a16:creationId xmlns="" xmlns:a16="http://schemas.microsoft.com/office/drawing/2014/main"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28" name="Straight Connector 127">
            <a:extLst>
              <a:ext uri="{FF2B5EF4-FFF2-40B4-BE49-F238E27FC236}">
                <a16:creationId xmlns="" xmlns:a16="http://schemas.microsoft.com/office/drawing/2014/main"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 xmlns:a16="http://schemas.microsoft.com/office/drawing/2014/main"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a:extLst>
              <a:ext uri="{FF2B5EF4-FFF2-40B4-BE49-F238E27FC236}">
                <a16:creationId xmlns="" xmlns:a16="http://schemas.microsoft.com/office/drawing/2014/main"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3" name="Straight Connector 122">
            <a:extLst>
              <a:ext uri="{FF2B5EF4-FFF2-40B4-BE49-F238E27FC236}">
                <a16:creationId xmlns="" xmlns:a16="http://schemas.microsoft.com/office/drawing/2014/main"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 xmlns:a16="http://schemas.microsoft.com/office/drawing/2014/main"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 xmlns:a16="http://schemas.microsoft.com/office/drawing/2014/main"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5" name="TextBox 144">
            <a:extLst>
              <a:ext uri="{FF2B5EF4-FFF2-40B4-BE49-F238E27FC236}">
                <a16:creationId xmlns="" xmlns:a16="http://schemas.microsoft.com/office/drawing/2014/main"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 xmlns:a16="http://schemas.microsoft.com/office/drawing/2014/main" id="{D51BE2C8-027B-475A-9D7B-7B3B4037CFE1}"/>
              </a:ext>
            </a:extLst>
          </p:cNvPr>
          <p:cNvGrpSpPr/>
          <p:nvPr/>
        </p:nvGrpSpPr>
        <p:grpSpPr>
          <a:xfrm>
            <a:off x="9459869" y="1774737"/>
            <a:ext cx="409617" cy="635483"/>
            <a:chOff x="9289076" y="2168875"/>
            <a:chExt cx="409617" cy="635483"/>
          </a:xfrm>
        </p:grpSpPr>
        <p:sp>
          <p:nvSpPr>
            <p:cNvPr id="143" name="Trapezoid 142">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46" name="Group 145">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47" name="Straight Arrow Connector 146">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48" name="Teardrop 147">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ardrop 148">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0" name="Group 149">
            <a:extLst>
              <a:ext uri="{FF2B5EF4-FFF2-40B4-BE49-F238E27FC236}">
                <a16:creationId xmlns="" xmlns:a16="http://schemas.microsoft.com/office/drawing/2014/main" id="{082EDAF4-F86D-4088-91E3-43B0A4F6F254}"/>
              </a:ext>
            </a:extLst>
          </p:cNvPr>
          <p:cNvGrpSpPr/>
          <p:nvPr/>
        </p:nvGrpSpPr>
        <p:grpSpPr>
          <a:xfrm>
            <a:off x="9052593" y="2852047"/>
            <a:ext cx="409617" cy="635483"/>
            <a:chOff x="9289076" y="2168875"/>
            <a:chExt cx="409617" cy="635483"/>
          </a:xfrm>
        </p:grpSpPr>
        <p:sp>
          <p:nvSpPr>
            <p:cNvPr id="151" name="Trapezoid 150">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53" name="Group 152">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54" name="Straight Arrow Connector 153">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5" name="Teardrop 154">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ardrop 155">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7" name="TextBox 156">
            <a:extLst>
              <a:ext uri="{FF2B5EF4-FFF2-40B4-BE49-F238E27FC236}">
                <a16:creationId xmlns="" xmlns:a16="http://schemas.microsoft.com/office/drawing/2014/main"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58" name="Group 157">
            <a:extLst>
              <a:ext uri="{FF2B5EF4-FFF2-40B4-BE49-F238E27FC236}">
                <a16:creationId xmlns="" xmlns:a16="http://schemas.microsoft.com/office/drawing/2014/main" id="{020F7757-0CCD-4B81-8F00-A2249F39AEAF}"/>
              </a:ext>
            </a:extLst>
          </p:cNvPr>
          <p:cNvGrpSpPr/>
          <p:nvPr/>
        </p:nvGrpSpPr>
        <p:grpSpPr>
          <a:xfrm>
            <a:off x="9735765" y="2852047"/>
            <a:ext cx="409617" cy="635483"/>
            <a:chOff x="9289076" y="2168875"/>
            <a:chExt cx="409617" cy="635483"/>
          </a:xfrm>
        </p:grpSpPr>
        <p:sp>
          <p:nvSpPr>
            <p:cNvPr id="159" name="Trapezoid 158">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1" name="Group 160">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62" name="Straight Arrow Connector 161">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63" name="Teardrop 162">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eardrop 163">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5" name="TextBox 164">
            <a:extLst>
              <a:ext uri="{FF2B5EF4-FFF2-40B4-BE49-F238E27FC236}">
                <a16:creationId xmlns="" xmlns:a16="http://schemas.microsoft.com/office/drawing/2014/main"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66" name="Straight Arrow Connector 165">
            <a:extLst>
              <a:ext uri="{FF2B5EF4-FFF2-40B4-BE49-F238E27FC236}">
                <a16:creationId xmlns="" xmlns:a16="http://schemas.microsoft.com/office/drawing/2014/main"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 xmlns:a16="http://schemas.microsoft.com/office/drawing/2014/main"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 xmlns:a16="http://schemas.microsoft.com/office/drawing/2014/main"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 xmlns:a16="http://schemas.microsoft.com/office/drawing/2014/main"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TextBox 169">
            <a:extLst>
              <a:ext uri="{FF2B5EF4-FFF2-40B4-BE49-F238E27FC236}">
                <a16:creationId xmlns="" xmlns:a16="http://schemas.microsoft.com/office/drawing/2014/main"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163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1946" y="521855"/>
            <a:ext cx="6308009" cy="369332"/>
          </a:xfrm>
          <a:prstGeom prst="rect">
            <a:avLst/>
          </a:prstGeom>
          <a:noFill/>
        </p:spPr>
        <p:txBody>
          <a:bodyPr wrap="none" rtlCol="0">
            <a:spAutoFit/>
          </a:bodyPr>
          <a:lstStyle/>
          <a:p>
            <a:r>
              <a:rPr lang="en-US" dirty="0"/>
              <a:t>Shannon indexes: differ in </a:t>
            </a:r>
            <a:r>
              <a:rPr lang="en-US" dirty="0" err="1"/>
              <a:t>MeJA</a:t>
            </a:r>
            <a:r>
              <a:rPr lang="en-US" dirty="0"/>
              <a:t> for roots of BO; effect on other 3</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311" r="70104" b="12629"/>
          <a:stretch/>
        </p:blipFill>
        <p:spPr bwMode="auto">
          <a:xfrm>
            <a:off x="685800" y="890031"/>
            <a:ext cx="3644900" cy="213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2370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932351">
            <a:off x="4169111" y="1829202"/>
            <a:ext cx="4525044"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558120">
            <a:off x="4203583" y="2778817"/>
            <a:ext cx="3435319"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7778" r="68447" b="19074"/>
          <a:stretch/>
        </p:blipFill>
        <p:spPr bwMode="auto">
          <a:xfrm>
            <a:off x="0" y="4569988"/>
            <a:ext cx="5759906" cy="23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4552" y="3286035"/>
            <a:ext cx="4549548" cy="1200329"/>
          </a:xfrm>
          <a:prstGeom prst="rect">
            <a:avLst/>
          </a:prstGeom>
          <a:noFill/>
        </p:spPr>
        <p:txBody>
          <a:bodyPr wrap="square" rtlCol="0">
            <a:spAutoFit/>
          </a:bodyPr>
          <a:lstStyle/>
          <a:p>
            <a:r>
              <a:rPr lang="en-US" b="1" dirty="0"/>
              <a:t>In BO roots, Controls have less diversity than </a:t>
            </a:r>
            <a:r>
              <a:rPr lang="en-US" b="1" dirty="0" err="1"/>
              <a:t>MeJA</a:t>
            </a:r>
            <a:r>
              <a:rPr lang="en-US" b="1" dirty="0"/>
              <a:t> 0.1 and oral secretion</a:t>
            </a:r>
          </a:p>
          <a:p>
            <a:endParaRPr lang="en-US" dirty="0"/>
          </a:p>
          <a:p>
            <a:r>
              <a:rPr lang="en-US" dirty="0"/>
              <a:t>Other comparisons are non-significant</a:t>
            </a:r>
          </a:p>
        </p:txBody>
      </p:sp>
      <p:sp>
        <p:nvSpPr>
          <p:cNvPr id="8" name="Rectangle 7"/>
          <p:cNvSpPr/>
          <p:nvPr/>
        </p:nvSpPr>
        <p:spPr>
          <a:xfrm>
            <a:off x="7049955" y="59035"/>
            <a:ext cx="4941353" cy="923330"/>
          </a:xfrm>
          <a:prstGeom prst="rect">
            <a:avLst/>
          </a:prstGeom>
        </p:spPr>
        <p:txBody>
          <a:bodyPr wrap="none">
            <a:spAutoFit/>
          </a:bodyPr>
          <a:lstStyle/>
          <a:p>
            <a:r>
              <a:rPr lang="en-US" dirty="0"/>
              <a:t>R script: 3_Alpha_diversity</a:t>
            </a:r>
          </a:p>
          <a:p>
            <a:endParaRPr lang="en-US" dirty="0"/>
          </a:p>
          <a:p>
            <a:r>
              <a:rPr lang="en-US" dirty="0"/>
              <a:t>Code chunk: 3.1.2b testing lists - Shannon diversity</a:t>
            </a:r>
          </a:p>
        </p:txBody>
      </p:sp>
      <p:sp>
        <p:nvSpPr>
          <p:cNvPr id="9" name="TextBox 8"/>
          <p:cNvSpPr txBox="1"/>
          <p:nvPr/>
        </p:nvSpPr>
        <p:spPr>
          <a:xfrm rot="984707">
            <a:off x="5953058" y="1601228"/>
            <a:ext cx="1702261" cy="369332"/>
          </a:xfrm>
          <a:prstGeom prst="rect">
            <a:avLst/>
          </a:prstGeom>
          <a:noFill/>
        </p:spPr>
        <p:txBody>
          <a:bodyPr wrap="none" rtlCol="0">
            <a:spAutoFit/>
          </a:bodyPr>
          <a:lstStyle/>
          <a:p>
            <a:r>
              <a:rPr lang="en-US" dirty="0"/>
              <a:t>Big block effects</a:t>
            </a:r>
          </a:p>
        </p:txBody>
      </p:sp>
      <p:sp>
        <p:nvSpPr>
          <p:cNvPr id="12" name="TextBox 11"/>
          <p:cNvSpPr txBox="1"/>
          <p:nvPr/>
        </p:nvSpPr>
        <p:spPr>
          <a:xfrm rot="562197">
            <a:off x="4847447" y="2470033"/>
            <a:ext cx="1824923" cy="369332"/>
          </a:xfrm>
          <a:prstGeom prst="rect">
            <a:avLst/>
          </a:prstGeom>
          <a:noFill/>
        </p:spPr>
        <p:txBody>
          <a:bodyPr wrap="none" rtlCol="0">
            <a:spAutoFit/>
          </a:bodyPr>
          <a:lstStyle/>
          <a:p>
            <a:r>
              <a:rPr lang="en-US" dirty="0"/>
              <a:t>Clear </a:t>
            </a:r>
            <a:r>
              <a:rPr lang="en-US" dirty="0" err="1"/>
              <a:t>MeJA</a:t>
            </a:r>
            <a:r>
              <a:rPr lang="en-US" dirty="0"/>
              <a:t> effect</a:t>
            </a:r>
          </a:p>
        </p:txBody>
      </p:sp>
      <p:sp>
        <p:nvSpPr>
          <p:cNvPr id="2" name="TextBox 1"/>
          <p:cNvSpPr txBox="1"/>
          <p:nvPr/>
        </p:nvSpPr>
        <p:spPr>
          <a:xfrm>
            <a:off x="314552" y="187036"/>
            <a:ext cx="6258060" cy="369332"/>
          </a:xfrm>
          <a:prstGeom prst="rect">
            <a:avLst/>
          </a:prstGeom>
          <a:noFill/>
        </p:spPr>
        <p:txBody>
          <a:bodyPr wrap="none" rtlCol="0">
            <a:spAutoFit/>
          </a:bodyPr>
          <a:lstStyle/>
          <a:p>
            <a:r>
              <a:rPr lang="en-US" dirty="0"/>
              <a:t>Split: $Root $Soil: no </a:t>
            </a:r>
            <a:r>
              <a:rPr lang="en-US" dirty="0" err="1"/>
              <a:t>Meja</a:t>
            </a:r>
            <a:r>
              <a:rPr lang="en-US" dirty="0"/>
              <a:t> effect, but plant effects are significant</a:t>
            </a:r>
          </a:p>
        </p:txBody>
      </p:sp>
    </p:spTree>
    <p:extLst>
      <p:ext uri="{BB962C8B-B14F-4D97-AF65-F5344CB8AC3E}">
        <p14:creationId xmlns:p14="http://schemas.microsoft.com/office/powerpoint/2010/main" val="738629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8535" r="44945" b="6520"/>
          <a:stretch/>
        </p:blipFill>
        <p:spPr bwMode="auto">
          <a:xfrm>
            <a:off x="0" y="0"/>
            <a:ext cx="12042650" cy="18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964" y="4422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35" y="4422534"/>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734" y="2136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9694" y="2137561"/>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6305" y="1939332"/>
            <a:ext cx="3931269" cy="923330"/>
          </a:xfrm>
          <a:prstGeom prst="rect">
            <a:avLst/>
          </a:prstGeom>
          <a:noFill/>
        </p:spPr>
        <p:txBody>
          <a:bodyPr wrap="none" rtlCol="0">
            <a:spAutoFit/>
          </a:bodyPr>
          <a:lstStyle/>
          <a:p>
            <a:r>
              <a:rPr lang="en-US" dirty="0"/>
              <a:t>Networks differ from a random network</a:t>
            </a:r>
          </a:p>
          <a:p>
            <a:r>
              <a:rPr lang="en-US" dirty="0"/>
              <a:t>Good fit to power law</a:t>
            </a:r>
          </a:p>
          <a:p>
            <a:r>
              <a:rPr lang="en-US" dirty="0"/>
              <a:t>Soils more complex than root</a:t>
            </a:r>
          </a:p>
        </p:txBody>
      </p:sp>
      <p:sp>
        <p:nvSpPr>
          <p:cNvPr id="2" name="AutoShape 2" descr="http://127.0.0.1:28777/graphics/plot_zoom_png?width=1920&amp;height=104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990850"/>
            <a:ext cx="6900250" cy="3759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110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916" y="5827630"/>
            <a:ext cx="10142099" cy="1477328"/>
          </a:xfrm>
          <a:prstGeom prst="rect">
            <a:avLst/>
          </a:prstGeom>
          <a:noFill/>
        </p:spPr>
        <p:txBody>
          <a:bodyPr wrap="square" rtlCol="0">
            <a:spAutoFit/>
          </a:bodyPr>
          <a:lstStyle/>
          <a:p>
            <a:r>
              <a:rPr lang="en-US" b="1" dirty="0" err="1"/>
              <a:t>Module_eingengene_correlations_to_plant_metadata</a:t>
            </a:r>
            <a:r>
              <a:rPr lang="en-US" dirty="0"/>
              <a:t>: Correlations between modules eigengenes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061" y="2971469"/>
            <a:ext cx="3666775" cy="22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4112"/>
            <a:ext cx="4505902" cy="273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52" y="2959769"/>
            <a:ext cx="4463257"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16" y="91908"/>
            <a:ext cx="4720722" cy="286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82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53" y="3705831"/>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0583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573" y="37915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 y="379154"/>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792478" cy="369332"/>
          </a:xfrm>
          <a:prstGeom prst="rect">
            <a:avLst/>
          </a:prstGeom>
          <a:noFill/>
        </p:spPr>
        <p:txBody>
          <a:bodyPr wrap="none" rtlCol="0">
            <a:spAutoFit/>
          </a:bodyPr>
          <a:lstStyle/>
          <a:p>
            <a:r>
              <a:rPr lang="en-US" dirty="0"/>
              <a:t>Class per module</a:t>
            </a:r>
          </a:p>
        </p:txBody>
      </p:sp>
      <p:sp>
        <p:nvSpPr>
          <p:cNvPr id="7" name="TextBox 6"/>
          <p:cNvSpPr txBox="1"/>
          <p:nvPr/>
        </p:nvSpPr>
        <p:spPr>
          <a:xfrm>
            <a:off x="3461470" y="6396335"/>
            <a:ext cx="4049860" cy="461665"/>
          </a:xfrm>
          <a:prstGeom prst="rect">
            <a:avLst/>
          </a:prstGeom>
          <a:noFill/>
        </p:spPr>
        <p:txBody>
          <a:bodyPr wrap="square" rtlCol="0">
            <a:spAutoFit/>
          </a:bodyPr>
          <a:lstStyle/>
          <a:p>
            <a:r>
              <a:rPr lang="en-US" sz="1200" dirty="0" err="1"/>
              <a:t>Figure_module_Class</a:t>
            </a:r>
            <a:r>
              <a:rPr lang="en-US" sz="1200" dirty="0"/>
              <a:t>: log-transformed </a:t>
            </a:r>
            <a:r>
              <a:rPr lang="en-US" sz="1200" dirty="0" err="1"/>
              <a:t>abudances</a:t>
            </a:r>
            <a:r>
              <a:rPr lang="en-US" sz="1200" dirty="0"/>
              <a:t> of ASVs present in the 6 first network modules, binned at Class level</a:t>
            </a:r>
          </a:p>
        </p:txBody>
      </p:sp>
    </p:spTree>
    <p:extLst>
      <p:ext uri="{BB962C8B-B14F-4D97-AF65-F5344CB8AC3E}">
        <p14:creationId xmlns:p14="http://schemas.microsoft.com/office/powerpoint/2010/main" val="3748571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72692" cy="369332"/>
          </a:xfrm>
          <a:prstGeom prst="rect">
            <a:avLst/>
          </a:prstGeom>
          <a:noFill/>
        </p:spPr>
        <p:txBody>
          <a:bodyPr wrap="none" rtlCol="0">
            <a:spAutoFit/>
          </a:bodyPr>
          <a:lstStyle/>
          <a:p>
            <a:r>
              <a:rPr lang="en-US" dirty="0"/>
              <a:t>Order per module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803" y="376547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7" y="342900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920" y="657093"/>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27" y="400189"/>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Figure_module_Orders</a:t>
            </a:r>
            <a:r>
              <a:rPr lang="en-US" sz="1200" dirty="0"/>
              <a:t>: log-transformed </a:t>
            </a:r>
            <a:r>
              <a:rPr lang="en-US" sz="1200" dirty="0" err="1"/>
              <a:t>abudances</a:t>
            </a:r>
            <a:r>
              <a:rPr lang="en-US" sz="1200" dirty="0"/>
              <a:t> of ASVs present in the 6 first network modules, binned at </a:t>
            </a:r>
            <a:r>
              <a:rPr lang="en-US" sz="1200" dirty="0" err="1"/>
              <a:t>Orderlevel</a:t>
            </a:r>
            <a:endParaRPr lang="en-US" sz="1200" dirty="0"/>
          </a:p>
        </p:txBody>
      </p:sp>
    </p:spTree>
    <p:extLst>
      <p:ext uri="{BB962C8B-B14F-4D97-AF65-F5344CB8AC3E}">
        <p14:creationId xmlns:p14="http://schemas.microsoft.com/office/powerpoint/2010/main" val="24650456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930528" cy="369332"/>
          </a:xfrm>
          <a:prstGeom prst="rect">
            <a:avLst/>
          </a:prstGeom>
          <a:noFill/>
        </p:spPr>
        <p:txBody>
          <a:bodyPr wrap="none" rtlCol="0">
            <a:spAutoFit/>
          </a:bodyPr>
          <a:lstStyle/>
          <a:p>
            <a:r>
              <a:rPr lang="en-US" dirty="0"/>
              <a:t>Family per module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201"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3439848"/>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892"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9"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461470" y="6396335"/>
            <a:ext cx="4049860" cy="461665"/>
          </a:xfrm>
          <a:prstGeom prst="rect">
            <a:avLst/>
          </a:prstGeom>
          <a:noFill/>
        </p:spPr>
        <p:txBody>
          <a:bodyPr wrap="square" rtlCol="0">
            <a:spAutoFit/>
          </a:bodyPr>
          <a:lstStyle/>
          <a:p>
            <a:r>
              <a:rPr lang="en-US" sz="1200" dirty="0" err="1"/>
              <a:t>Figure_module_Family</a:t>
            </a:r>
            <a:r>
              <a:rPr lang="en-US" sz="1200" dirty="0"/>
              <a:t>: log-transformed </a:t>
            </a:r>
            <a:r>
              <a:rPr lang="en-US" sz="1200" dirty="0" err="1"/>
              <a:t>abudances</a:t>
            </a:r>
            <a:r>
              <a:rPr lang="en-US" sz="1200" dirty="0"/>
              <a:t> of ASVs present in the 6 first network modules, binned at Family level</a:t>
            </a:r>
          </a:p>
        </p:txBody>
      </p:sp>
    </p:spTree>
    <p:extLst>
      <p:ext uri="{BB962C8B-B14F-4D97-AF65-F5344CB8AC3E}">
        <p14:creationId xmlns:p14="http://schemas.microsoft.com/office/powerpoint/2010/main" val="3599630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501" y="370779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7" y="3707797"/>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http://127.0.0.1:10570/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9685634" y="71888"/>
            <a:ext cx="1167307" cy="369332"/>
          </a:xfrm>
          <a:prstGeom prst="rect">
            <a:avLst/>
          </a:prstGeom>
          <a:noFill/>
        </p:spPr>
        <p:txBody>
          <a:bodyPr wrap="none" rtlCol="0">
            <a:spAutoFit/>
          </a:bodyPr>
          <a:lstStyle/>
          <a:p>
            <a:r>
              <a:rPr lang="en-US" dirty="0"/>
              <a:t>Chunk6.7c</a:t>
            </a:r>
          </a:p>
        </p:txBody>
      </p:sp>
      <p:sp>
        <p:nvSpPr>
          <p:cNvPr id="5" name="TextBox 4"/>
          <p:cNvSpPr txBox="1"/>
          <p:nvPr/>
        </p:nvSpPr>
        <p:spPr>
          <a:xfrm>
            <a:off x="11297203" y="6488668"/>
            <a:ext cx="894797" cy="369332"/>
          </a:xfrm>
          <a:prstGeom prst="rect">
            <a:avLst/>
          </a:prstGeom>
          <a:noFill/>
        </p:spPr>
        <p:txBody>
          <a:bodyPr wrap="none" rtlCol="0">
            <a:spAutoFit/>
          </a:bodyPr>
          <a:lstStyle/>
          <a:p>
            <a:r>
              <a:rPr lang="en-US" dirty="0" err="1"/>
              <a:t>BO_soil</a:t>
            </a:r>
            <a:endParaRPr lang="en-US" dirty="0"/>
          </a:p>
        </p:txBody>
      </p:sp>
      <p:sp>
        <p:nvSpPr>
          <p:cNvPr id="9" name="TextBox 8"/>
          <p:cNvSpPr txBox="1"/>
          <p:nvPr/>
        </p:nvSpPr>
        <p:spPr>
          <a:xfrm>
            <a:off x="0" y="15875"/>
            <a:ext cx="924356" cy="369332"/>
          </a:xfrm>
          <a:prstGeom prst="rect">
            <a:avLst/>
          </a:prstGeom>
          <a:noFill/>
        </p:spPr>
        <p:txBody>
          <a:bodyPr wrap="none" rtlCol="0">
            <a:spAutoFit/>
          </a:bodyPr>
          <a:lstStyle/>
          <a:p>
            <a:r>
              <a:rPr lang="en-US" dirty="0" err="1"/>
              <a:t>AT_root</a:t>
            </a:r>
            <a:endParaRPr lang="en-US" dirty="0"/>
          </a:p>
        </p:txBody>
      </p:sp>
      <p:sp>
        <p:nvSpPr>
          <p:cNvPr id="10" name="TextBox 9"/>
          <p:cNvSpPr txBox="1"/>
          <p:nvPr/>
        </p:nvSpPr>
        <p:spPr>
          <a:xfrm>
            <a:off x="11133114" y="30857"/>
            <a:ext cx="924356" cy="369332"/>
          </a:xfrm>
          <a:prstGeom prst="rect">
            <a:avLst/>
          </a:prstGeom>
          <a:noFill/>
        </p:spPr>
        <p:txBody>
          <a:bodyPr wrap="none" rtlCol="0">
            <a:spAutoFit/>
          </a:bodyPr>
          <a:lstStyle/>
          <a:p>
            <a:r>
              <a:rPr lang="en-US" dirty="0" err="1"/>
              <a:t>AT_root</a:t>
            </a:r>
            <a:endParaRPr lang="en-US" dirty="0"/>
          </a:p>
        </p:txBody>
      </p:sp>
      <p:sp>
        <p:nvSpPr>
          <p:cNvPr id="8" name="TextBox 7"/>
          <p:cNvSpPr txBox="1"/>
          <p:nvPr/>
        </p:nvSpPr>
        <p:spPr>
          <a:xfrm>
            <a:off x="56307" y="6484446"/>
            <a:ext cx="974434" cy="369332"/>
          </a:xfrm>
          <a:prstGeom prst="rect">
            <a:avLst/>
          </a:prstGeom>
          <a:noFill/>
        </p:spPr>
        <p:txBody>
          <a:bodyPr wrap="none" rtlCol="0">
            <a:spAutoFit/>
          </a:bodyPr>
          <a:lstStyle/>
          <a:p>
            <a:r>
              <a:rPr lang="en-US" dirty="0" err="1"/>
              <a:t>BO_root</a:t>
            </a:r>
            <a:endParaRPr lang="en-US" dirty="0"/>
          </a:p>
        </p:txBody>
      </p:sp>
      <p:sp>
        <p:nvSpPr>
          <p:cNvPr id="6" name="TextBox 5"/>
          <p:cNvSpPr txBox="1"/>
          <p:nvPr/>
        </p:nvSpPr>
        <p:spPr>
          <a:xfrm>
            <a:off x="2100105" y="30857"/>
            <a:ext cx="1881925" cy="369332"/>
          </a:xfrm>
          <a:prstGeom prst="rect">
            <a:avLst/>
          </a:prstGeom>
          <a:noFill/>
        </p:spPr>
        <p:txBody>
          <a:bodyPr wrap="none" rtlCol="0">
            <a:spAutoFit/>
          </a:bodyPr>
          <a:lstStyle/>
          <a:p>
            <a:r>
              <a:rPr lang="en-US" dirty="0"/>
              <a:t>genus per module</a:t>
            </a:r>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501" y="441220"/>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569826"/>
            <a:ext cx="5486400" cy="314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461470" y="6396335"/>
            <a:ext cx="4049860" cy="461665"/>
          </a:xfrm>
          <a:prstGeom prst="rect">
            <a:avLst/>
          </a:prstGeom>
          <a:noFill/>
        </p:spPr>
        <p:txBody>
          <a:bodyPr wrap="square" rtlCol="0">
            <a:spAutoFit/>
          </a:bodyPr>
          <a:lstStyle/>
          <a:p>
            <a:r>
              <a:rPr lang="en-US" sz="1200" dirty="0" err="1"/>
              <a:t>Figure_module_Genus</a:t>
            </a:r>
            <a:r>
              <a:rPr lang="en-US" sz="1200" dirty="0"/>
              <a:t>: log-transformed </a:t>
            </a:r>
            <a:r>
              <a:rPr lang="en-US" sz="1200" dirty="0" err="1"/>
              <a:t>abudances</a:t>
            </a:r>
            <a:r>
              <a:rPr lang="en-US" sz="1200" dirty="0"/>
              <a:t> of ASVs present in the 6 first network modules, binned at Genus level</a:t>
            </a:r>
          </a:p>
        </p:txBody>
      </p:sp>
    </p:spTree>
    <p:extLst>
      <p:ext uri="{BB962C8B-B14F-4D97-AF65-F5344CB8AC3E}">
        <p14:creationId xmlns:p14="http://schemas.microsoft.com/office/powerpoint/2010/main" val="36986318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25927/graphics/43f92442-9f9b-4b44-8b94-ad3144024491.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68275"/>
            <a:ext cx="319405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562350" y="310634"/>
            <a:ext cx="7169150" cy="646331"/>
          </a:xfrm>
          <a:prstGeom prst="rect">
            <a:avLst/>
          </a:prstGeom>
        </p:spPr>
        <p:txBody>
          <a:bodyPr wrap="square">
            <a:spAutoFit/>
          </a:bodyPr>
          <a:lstStyle/>
          <a:p>
            <a:r>
              <a:rPr lang="en-US" dirty="0"/>
              <a:t>figure_ASV_mod13: rarefied abundance of ASVs in module 13 of </a:t>
            </a:r>
            <a:r>
              <a:rPr lang="en-US" i="1" dirty="0"/>
              <a:t>A. thaliana</a:t>
            </a:r>
            <a:r>
              <a:rPr lang="en-US" dirty="0"/>
              <a:t> </a:t>
            </a:r>
            <a:r>
              <a:rPr lang="en-US" dirty="0" err="1"/>
              <a:t>endophytic</a:t>
            </a:r>
            <a:r>
              <a:rPr lang="en-US" dirty="0"/>
              <a:t> network, clustered per treatment</a:t>
            </a:r>
          </a:p>
        </p:txBody>
      </p:sp>
    </p:spTree>
    <p:extLst>
      <p:ext uri="{BB962C8B-B14F-4D97-AF65-F5344CB8AC3E}">
        <p14:creationId xmlns:p14="http://schemas.microsoft.com/office/powerpoint/2010/main" val="23967038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788" y="477164"/>
            <a:ext cx="2300103" cy="210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794" y="477164"/>
            <a:ext cx="2200589"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244" y="461895"/>
            <a:ext cx="2230734" cy="204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64" y="461895"/>
            <a:ext cx="2200590"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3855" y="65796"/>
            <a:ext cx="951607" cy="369332"/>
          </a:xfrm>
          <a:prstGeom prst="rect">
            <a:avLst/>
          </a:prstGeom>
          <a:noFill/>
        </p:spPr>
        <p:txBody>
          <a:bodyPr wrap="none" rtlCol="0">
            <a:spAutoFit/>
          </a:bodyPr>
          <a:lstStyle/>
          <a:p>
            <a:r>
              <a:rPr lang="en-US" dirty="0"/>
              <a:t>AT roots</a:t>
            </a:r>
          </a:p>
        </p:txBody>
      </p:sp>
      <p:sp>
        <p:nvSpPr>
          <p:cNvPr id="8" name="TextBox 7"/>
          <p:cNvSpPr txBox="1"/>
          <p:nvPr/>
        </p:nvSpPr>
        <p:spPr>
          <a:xfrm>
            <a:off x="3893111" y="40201"/>
            <a:ext cx="798232" cy="369332"/>
          </a:xfrm>
          <a:prstGeom prst="rect">
            <a:avLst/>
          </a:prstGeom>
          <a:noFill/>
        </p:spPr>
        <p:txBody>
          <a:bodyPr wrap="none" rtlCol="0">
            <a:spAutoFit/>
          </a:bodyPr>
          <a:lstStyle/>
          <a:p>
            <a:r>
              <a:rPr lang="en-US" dirty="0"/>
              <a:t>AT Soil</a:t>
            </a:r>
          </a:p>
        </p:txBody>
      </p:sp>
      <p:sp>
        <p:nvSpPr>
          <p:cNvPr id="9" name="TextBox 8"/>
          <p:cNvSpPr txBox="1"/>
          <p:nvPr/>
        </p:nvSpPr>
        <p:spPr>
          <a:xfrm>
            <a:off x="6087450" y="92563"/>
            <a:ext cx="1001684" cy="369332"/>
          </a:xfrm>
          <a:prstGeom prst="rect">
            <a:avLst/>
          </a:prstGeom>
          <a:noFill/>
        </p:spPr>
        <p:txBody>
          <a:bodyPr wrap="none" rtlCol="0">
            <a:spAutoFit/>
          </a:bodyPr>
          <a:lstStyle/>
          <a:p>
            <a:r>
              <a:rPr lang="en-US" dirty="0"/>
              <a:t>BO roots</a:t>
            </a:r>
          </a:p>
        </p:txBody>
      </p:sp>
      <p:sp>
        <p:nvSpPr>
          <p:cNvPr id="10" name="TextBox 9"/>
          <p:cNvSpPr txBox="1"/>
          <p:nvPr/>
        </p:nvSpPr>
        <p:spPr>
          <a:xfrm>
            <a:off x="9145188" y="80393"/>
            <a:ext cx="848309" cy="369332"/>
          </a:xfrm>
          <a:prstGeom prst="rect">
            <a:avLst/>
          </a:prstGeom>
          <a:noFill/>
        </p:spPr>
        <p:txBody>
          <a:bodyPr wrap="none" rtlCol="0">
            <a:spAutoFit/>
          </a:bodyPr>
          <a:lstStyle/>
          <a:p>
            <a:r>
              <a:rPr lang="en-US" dirty="0"/>
              <a:t>BO Soil</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270" y="2656404"/>
            <a:ext cx="2520098" cy="228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0496391" y="206144"/>
            <a:ext cx="1299037" cy="769441"/>
          </a:xfrm>
          <a:prstGeom prst="rect">
            <a:avLst/>
          </a:prstGeom>
          <a:noFill/>
        </p:spPr>
        <p:txBody>
          <a:bodyPr wrap="square" rtlCol="0">
            <a:spAutoFit/>
          </a:bodyPr>
          <a:lstStyle/>
          <a:p>
            <a:r>
              <a:rPr lang="en-US" sz="1100" dirty="0"/>
              <a:t>Connectors: link many modules </a:t>
            </a:r>
          </a:p>
          <a:p>
            <a:r>
              <a:rPr lang="en-US" sz="1100" dirty="0"/>
              <a:t>(sub-communities) together</a:t>
            </a:r>
          </a:p>
        </p:txBody>
      </p:sp>
      <p:sp>
        <p:nvSpPr>
          <p:cNvPr id="13" name="TextBox 12"/>
          <p:cNvSpPr txBox="1"/>
          <p:nvPr/>
        </p:nvSpPr>
        <p:spPr>
          <a:xfrm>
            <a:off x="10453680" y="1052728"/>
            <a:ext cx="1719155" cy="430887"/>
          </a:xfrm>
          <a:prstGeom prst="rect">
            <a:avLst/>
          </a:prstGeom>
          <a:noFill/>
        </p:spPr>
        <p:txBody>
          <a:bodyPr wrap="square" rtlCol="0">
            <a:spAutoFit/>
          </a:bodyPr>
          <a:lstStyle/>
          <a:p>
            <a:r>
              <a:rPr lang="en-US" sz="1100" dirty="0"/>
              <a:t>Hubs: Strongly structure a specific module</a:t>
            </a:r>
          </a:p>
        </p:txBody>
      </p:sp>
      <p:sp>
        <p:nvSpPr>
          <p:cNvPr id="12" name="Right Arrow 11"/>
          <p:cNvSpPr/>
          <p:nvPr/>
        </p:nvSpPr>
        <p:spPr>
          <a:xfrm rot="9022908">
            <a:off x="9549003" y="736986"/>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6721516">
            <a:off x="9807119" y="1719117"/>
            <a:ext cx="652155" cy="128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365" y="2656404"/>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052" y="2656403"/>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9" y="2667242"/>
            <a:ext cx="2497342" cy="226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9022908">
            <a:off x="10051897" y="3002352"/>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935850" y="2332817"/>
            <a:ext cx="1112124" cy="769441"/>
          </a:xfrm>
          <a:prstGeom prst="rect">
            <a:avLst/>
          </a:prstGeom>
          <a:noFill/>
        </p:spPr>
        <p:txBody>
          <a:bodyPr wrap="square" rtlCol="0">
            <a:spAutoFit/>
          </a:bodyPr>
          <a:lstStyle/>
          <a:p>
            <a:r>
              <a:rPr lang="en-US" sz="1100" dirty="0"/>
              <a:t>Keystones: Relevant in overall network structure</a:t>
            </a:r>
          </a:p>
        </p:txBody>
      </p:sp>
    </p:spTree>
    <p:extLst>
      <p:ext uri="{BB962C8B-B14F-4D97-AF65-F5344CB8AC3E}">
        <p14:creationId xmlns:p14="http://schemas.microsoft.com/office/powerpoint/2010/main" val="207108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0953" r="55742" b="5494"/>
          <a:stretch/>
        </p:blipFill>
        <p:spPr bwMode="auto">
          <a:xfrm>
            <a:off x="70338" y="190919"/>
            <a:ext cx="6550557" cy="27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58" y="0"/>
            <a:ext cx="4329614" cy="351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61099" r="70742" b="29377"/>
          <a:stretch/>
        </p:blipFill>
        <p:spPr bwMode="auto">
          <a:xfrm>
            <a:off x="643094" y="3707843"/>
            <a:ext cx="10756360" cy="196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84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C5FD6A-ED89-458D-921A-BCE81912182A}"/>
              </a:ext>
            </a:extLst>
          </p:cNvPr>
          <p:cNvSpPr txBox="1"/>
          <p:nvPr/>
        </p:nvSpPr>
        <p:spPr>
          <a:xfrm>
            <a:off x="8931506" y="6038414"/>
            <a:ext cx="3169457" cy="900246"/>
          </a:xfrm>
          <a:prstGeom prst="rect">
            <a:avLst/>
          </a:prstGeom>
          <a:noFill/>
        </p:spPr>
        <p:txBody>
          <a:bodyPr wrap="none" rtlCol="0">
            <a:spAutoFit/>
          </a:bodyPr>
          <a:lstStyle/>
          <a:p>
            <a:endParaRPr lang="en-US" sz="1050"/>
          </a:p>
          <a:p>
            <a:r>
              <a:rPr lang="en-US" sz="1050"/>
              <a:t>Phenological stages of current plants: current planning</a:t>
            </a:r>
            <a:br>
              <a:rPr lang="en-US" sz="1050"/>
            </a:br>
            <a:r>
              <a:rPr lang="en-US" sz="1050"/>
              <a:t>Plant traits, what to measure? </a:t>
            </a:r>
          </a:p>
          <a:p>
            <a:r>
              <a:rPr lang="en-US" sz="1050" b="1"/>
              <a:t>Scanning with Justin</a:t>
            </a:r>
          </a:p>
          <a:p>
            <a:endParaRPr lang="en-US" sz="1050"/>
          </a:p>
        </p:txBody>
      </p:sp>
      <p:sp>
        <p:nvSpPr>
          <p:cNvPr id="3" name="TextBox 2">
            <a:extLst>
              <a:ext uri="{FF2B5EF4-FFF2-40B4-BE49-F238E27FC236}">
                <a16:creationId xmlns="" xmlns:a16="http://schemas.microsoft.com/office/drawing/2014/main" id="{76525C3F-5652-48F9-8678-25D7822F6F4B}"/>
              </a:ext>
            </a:extLst>
          </p:cNvPr>
          <p:cNvSpPr txBox="1"/>
          <p:nvPr/>
        </p:nvSpPr>
        <p:spPr>
          <a:xfrm>
            <a:off x="525395" y="1952527"/>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 xmlns:a16="http://schemas.microsoft.com/office/drawing/2014/main" id="{AE252265-4E92-46C5-A064-62707F7467CB}"/>
              </a:ext>
            </a:extLst>
          </p:cNvPr>
          <p:cNvSpPr txBox="1"/>
          <p:nvPr/>
        </p:nvSpPr>
        <p:spPr>
          <a:xfrm>
            <a:off x="525520" y="4303055"/>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4x/week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 xmlns:a16="http://schemas.microsoft.com/office/drawing/2014/main" id="{3743422D-FD5D-49D0-8B8E-1C186B3FC3C8}"/>
              </a:ext>
            </a:extLst>
          </p:cNvPr>
          <p:cNvSpPr txBox="1"/>
          <p:nvPr/>
        </p:nvSpPr>
        <p:spPr>
          <a:xfrm>
            <a:off x="1075784" y="2928414"/>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 xmlns:a16="http://schemas.microsoft.com/office/drawing/2014/main" id="{7553F71D-2E41-4753-8F65-1DD8A609635B}"/>
              </a:ext>
            </a:extLst>
          </p:cNvPr>
          <p:cNvGrpSpPr/>
          <p:nvPr/>
        </p:nvGrpSpPr>
        <p:grpSpPr>
          <a:xfrm>
            <a:off x="1166336" y="2290952"/>
            <a:ext cx="409617" cy="635483"/>
            <a:chOff x="9289076" y="2168875"/>
            <a:chExt cx="409617" cy="635483"/>
          </a:xfrm>
        </p:grpSpPr>
        <p:sp>
          <p:nvSpPr>
            <p:cNvPr id="7" name="Trapezoid 6">
              <a:extLst>
                <a:ext uri="{FF2B5EF4-FFF2-40B4-BE49-F238E27FC236}">
                  <a16:creationId xmlns="" xmlns:a16="http://schemas.microsoft.com/office/drawing/2014/main" id="{3785F9AD-4D6F-4D91-9967-2CF33F613874}"/>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 xmlns:a16="http://schemas.microsoft.com/office/drawing/2014/main" id="{76BF95F2-E426-4238-93C9-36E8E44165D2}"/>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 name="Group 8">
              <a:extLst>
                <a:ext uri="{FF2B5EF4-FFF2-40B4-BE49-F238E27FC236}">
                  <a16:creationId xmlns="" xmlns:a16="http://schemas.microsoft.com/office/drawing/2014/main" id="{9692475C-B200-4991-93CF-24794200A118}"/>
                </a:ext>
              </a:extLst>
            </p:cNvPr>
            <p:cNvGrpSpPr/>
            <p:nvPr/>
          </p:nvGrpSpPr>
          <p:grpSpPr>
            <a:xfrm>
              <a:off x="9289076" y="2168875"/>
              <a:ext cx="404813" cy="384026"/>
              <a:chOff x="3081337" y="504825"/>
              <a:chExt cx="404813" cy="514350"/>
            </a:xfrm>
          </p:grpSpPr>
          <p:cxnSp>
            <p:nvCxnSpPr>
              <p:cNvPr id="10" name="Straight Arrow Connector 9">
                <a:extLst>
                  <a:ext uri="{FF2B5EF4-FFF2-40B4-BE49-F238E27FC236}">
                    <a16:creationId xmlns="" xmlns:a16="http://schemas.microsoft.com/office/drawing/2014/main" id="{847F5C28-9E88-45F5-B612-8A1DF594B04E}"/>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 xmlns:a16="http://schemas.microsoft.com/office/drawing/2014/main" id="{866F65F3-24A5-494B-A4F6-D84E91074A6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 xmlns:a16="http://schemas.microsoft.com/office/drawing/2014/main" id="{DFA2DAD5-16B4-4FE9-A6D6-F05AB15F4D2E}"/>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 name="Group 12">
            <a:extLst>
              <a:ext uri="{FF2B5EF4-FFF2-40B4-BE49-F238E27FC236}">
                <a16:creationId xmlns="" xmlns:a16="http://schemas.microsoft.com/office/drawing/2014/main" id="{5D697CB2-C893-4113-B880-F2836CFE167A}"/>
              </a:ext>
            </a:extLst>
          </p:cNvPr>
          <p:cNvGrpSpPr/>
          <p:nvPr/>
        </p:nvGrpSpPr>
        <p:grpSpPr>
          <a:xfrm>
            <a:off x="759060" y="3368262"/>
            <a:ext cx="409617" cy="635483"/>
            <a:chOff x="9289076" y="2168875"/>
            <a:chExt cx="409617" cy="635483"/>
          </a:xfrm>
        </p:grpSpPr>
        <p:sp>
          <p:nvSpPr>
            <p:cNvPr id="14" name="Trapezoid 13">
              <a:extLst>
                <a:ext uri="{FF2B5EF4-FFF2-40B4-BE49-F238E27FC236}">
                  <a16:creationId xmlns="" xmlns:a16="http://schemas.microsoft.com/office/drawing/2014/main" id="{15778EC2-5C50-446C-8950-451EC72323F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 xmlns:a16="http://schemas.microsoft.com/office/drawing/2014/main" id="{992C0546-17CC-4E07-B96B-F6788053053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 name="Group 15">
              <a:extLst>
                <a:ext uri="{FF2B5EF4-FFF2-40B4-BE49-F238E27FC236}">
                  <a16:creationId xmlns="" xmlns:a16="http://schemas.microsoft.com/office/drawing/2014/main" id="{1A3397ED-9695-475B-9D5B-C11104FDCA7D}"/>
                </a:ext>
              </a:extLst>
            </p:cNvPr>
            <p:cNvGrpSpPr/>
            <p:nvPr/>
          </p:nvGrpSpPr>
          <p:grpSpPr>
            <a:xfrm>
              <a:off x="9289076" y="2168875"/>
              <a:ext cx="404813" cy="384026"/>
              <a:chOff x="3081337" y="504825"/>
              <a:chExt cx="404813" cy="514350"/>
            </a:xfrm>
          </p:grpSpPr>
          <p:cxnSp>
            <p:nvCxnSpPr>
              <p:cNvPr id="17" name="Straight Arrow Connector 16">
                <a:extLst>
                  <a:ext uri="{FF2B5EF4-FFF2-40B4-BE49-F238E27FC236}">
                    <a16:creationId xmlns="" xmlns:a16="http://schemas.microsoft.com/office/drawing/2014/main" id="{A82D81DE-1A20-4406-9F81-D0DA1CB14D11}"/>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8" name="Teardrop 17">
                <a:extLst>
                  <a:ext uri="{FF2B5EF4-FFF2-40B4-BE49-F238E27FC236}">
                    <a16:creationId xmlns="" xmlns:a16="http://schemas.microsoft.com/office/drawing/2014/main" id="{A958D5F4-6849-455F-8F5E-C479284F1F3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ardrop 18">
                <a:extLst>
                  <a:ext uri="{FF2B5EF4-FFF2-40B4-BE49-F238E27FC236}">
                    <a16:creationId xmlns="" xmlns:a16="http://schemas.microsoft.com/office/drawing/2014/main" id="{0B2C4537-9205-46B5-B416-540F56BC8709}"/>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0" name="TextBox 19">
            <a:extLst>
              <a:ext uri="{FF2B5EF4-FFF2-40B4-BE49-F238E27FC236}">
                <a16:creationId xmlns="" xmlns:a16="http://schemas.microsoft.com/office/drawing/2014/main" id="{316BC602-104C-486B-9124-49E1C5BC29E6}"/>
              </a:ext>
            </a:extLst>
          </p:cNvPr>
          <p:cNvSpPr txBox="1"/>
          <p:nvPr/>
        </p:nvSpPr>
        <p:spPr>
          <a:xfrm>
            <a:off x="727332" y="3992586"/>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21" name="Group 20">
            <a:extLst>
              <a:ext uri="{FF2B5EF4-FFF2-40B4-BE49-F238E27FC236}">
                <a16:creationId xmlns="" xmlns:a16="http://schemas.microsoft.com/office/drawing/2014/main" id="{1A316C36-1057-48F9-B8A3-F581BC136305}"/>
              </a:ext>
            </a:extLst>
          </p:cNvPr>
          <p:cNvGrpSpPr/>
          <p:nvPr/>
        </p:nvGrpSpPr>
        <p:grpSpPr>
          <a:xfrm>
            <a:off x="1442232" y="3368262"/>
            <a:ext cx="409617" cy="635483"/>
            <a:chOff x="9289076" y="2168875"/>
            <a:chExt cx="409617" cy="635483"/>
          </a:xfrm>
        </p:grpSpPr>
        <p:sp>
          <p:nvSpPr>
            <p:cNvPr id="22" name="Trapezoid 21">
              <a:extLst>
                <a:ext uri="{FF2B5EF4-FFF2-40B4-BE49-F238E27FC236}">
                  <a16:creationId xmlns="" xmlns:a16="http://schemas.microsoft.com/office/drawing/2014/main" id="{3501BFAE-45C7-4123-AC10-C858B90954AE}"/>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 xmlns:a16="http://schemas.microsoft.com/office/drawing/2014/main" id="{AD3FF071-D996-4A5C-8757-DF9E92FA100E}"/>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24" name="Group 23">
              <a:extLst>
                <a:ext uri="{FF2B5EF4-FFF2-40B4-BE49-F238E27FC236}">
                  <a16:creationId xmlns="" xmlns:a16="http://schemas.microsoft.com/office/drawing/2014/main" id="{4095E813-5636-4C52-8DE6-786B3259B524}"/>
                </a:ext>
              </a:extLst>
            </p:cNvPr>
            <p:cNvGrpSpPr/>
            <p:nvPr/>
          </p:nvGrpSpPr>
          <p:grpSpPr>
            <a:xfrm>
              <a:off x="9289076" y="2168875"/>
              <a:ext cx="404813" cy="384026"/>
              <a:chOff x="3081337" y="504825"/>
              <a:chExt cx="404813" cy="514350"/>
            </a:xfrm>
          </p:grpSpPr>
          <p:cxnSp>
            <p:nvCxnSpPr>
              <p:cNvPr id="25" name="Straight Arrow Connector 24">
                <a:extLst>
                  <a:ext uri="{FF2B5EF4-FFF2-40B4-BE49-F238E27FC236}">
                    <a16:creationId xmlns="" xmlns:a16="http://schemas.microsoft.com/office/drawing/2014/main" id="{F22BF73A-264F-4AD5-AFDD-2CD2E42FB993}"/>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26" name="Teardrop 25">
                <a:extLst>
                  <a:ext uri="{FF2B5EF4-FFF2-40B4-BE49-F238E27FC236}">
                    <a16:creationId xmlns="" xmlns:a16="http://schemas.microsoft.com/office/drawing/2014/main" id="{471D1D0B-31AA-4900-80C3-9848122574A5}"/>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ardrop 26">
                <a:extLst>
                  <a:ext uri="{FF2B5EF4-FFF2-40B4-BE49-F238E27FC236}">
                    <a16:creationId xmlns="" xmlns:a16="http://schemas.microsoft.com/office/drawing/2014/main" id="{F669ED06-D4A9-4A9C-89ED-12D9D73329C6}"/>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TextBox 27">
            <a:extLst>
              <a:ext uri="{FF2B5EF4-FFF2-40B4-BE49-F238E27FC236}">
                <a16:creationId xmlns="" xmlns:a16="http://schemas.microsoft.com/office/drawing/2014/main" id="{A5BD7CD3-2CD9-4B7B-91FD-A0B81D629DA6}"/>
              </a:ext>
            </a:extLst>
          </p:cNvPr>
          <p:cNvSpPr txBox="1"/>
          <p:nvPr/>
        </p:nvSpPr>
        <p:spPr>
          <a:xfrm>
            <a:off x="1381381" y="3998935"/>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 xmlns:a16="http://schemas.microsoft.com/office/drawing/2014/main" id="{874B21F7-BE8A-420F-BFB2-B717632B1CBD}"/>
              </a:ext>
            </a:extLst>
          </p:cNvPr>
          <p:cNvCxnSpPr>
            <a:cxnSpLocks/>
          </p:cNvCxnSpPr>
          <p:nvPr/>
        </p:nvCxnSpPr>
        <p:spPr>
          <a:xfrm flipH="1">
            <a:off x="1079451" y="3167334"/>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AD536DF2-6755-4242-9317-B916BF74EAFD}"/>
              </a:ext>
            </a:extLst>
          </p:cNvPr>
          <p:cNvCxnSpPr>
            <a:cxnSpLocks/>
          </p:cNvCxnSpPr>
          <p:nvPr/>
        </p:nvCxnSpPr>
        <p:spPr>
          <a:xfrm>
            <a:off x="1585659" y="3173684"/>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 xmlns:a16="http://schemas.microsoft.com/office/drawing/2014/main" id="{80613BA2-62EA-4130-9DBD-7DA8990FF461}"/>
              </a:ext>
            </a:extLst>
          </p:cNvPr>
          <p:cNvGrpSpPr/>
          <p:nvPr/>
        </p:nvGrpSpPr>
        <p:grpSpPr>
          <a:xfrm>
            <a:off x="7547291" y="686900"/>
            <a:ext cx="2822568" cy="1419515"/>
            <a:chOff x="2952141" y="2324557"/>
            <a:chExt cx="2822568" cy="1419515"/>
          </a:xfrm>
        </p:grpSpPr>
        <p:sp>
          <p:nvSpPr>
            <p:cNvPr id="32" name="TextBox 31">
              <a:extLst>
                <a:ext uri="{FF2B5EF4-FFF2-40B4-BE49-F238E27FC236}">
                  <a16:creationId xmlns="" xmlns:a16="http://schemas.microsoft.com/office/drawing/2014/main" id="{4CA0AC74-71D5-4676-9830-9D027836B546}"/>
                </a:ext>
              </a:extLst>
            </p:cNvPr>
            <p:cNvSpPr txBox="1"/>
            <p:nvPr/>
          </p:nvSpPr>
          <p:spPr>
            <a:xfrm>
              <a:off x="2952141" y="2324557"/>
              <a:ext cx="2822568"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 + 2 =  9 species + 2x </a:t>
              </a:r>
              <a:r>
                <a:rPr kumimoji="0" lang="en-US" sz="1200" b="1"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200" b="1" i="1" u="none" strike="noStrike" kern="1200" cap="none" spc="0" normalizeH="0" baseline="0" noProof="0" err="1">
                  <a:ln>
                    <a:noFill/>
                  </a:ln>
                  <a:solidFill>
                    <a:prstClr val="black"/>
                  </a:solidFill>
                  <a:effectLst/>
                  <a:uLnTx/>
                  <a:uFillTx/>
                  <a:latin typeface="Calibri" panose="020F0502020204030204"/>
                  <a:ea typeface="+mn-ea"/>
                  <a:cs typeface="+mn-cs"/>
                </a:rPr>
                <a:t>oleraceae</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643F0750-3F42-48F7-A287-496210169B7E}"/>
                </a:ext>
              </a:extLst>
            </p:cNvPr>
            <p:cNvSpPr txBox="1"/>
            <p:nvPr/>
          </p:nvSpPr>
          <p:spPr>
            <a:xfrm>
              <a:off x="3445979" y="2831709"/>
              <a:ext cx="1985865"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5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 xmlns:a16="http://schemas.microsoft.com/office/drawing/2014/main" id="{A008756B-C737-4825-917B-F9909B2BC52A}"/>
                </a:ext>
              </a:extLst>
            </p:cNvPr>
            <p:cNvSpPr txBox="1"/>
            <p:nvPr/>
          </p:nvSpPr>
          <p:spPr>
            <a:xfrm>
              <a:off x="3445979" y="3149391"/>
              <a:ext cx="2019079"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Calibri" panose="020F0502020204030204"/>
                  <a:ea typeface="+mn-ea"/>
                  <a:cs typeface="+mn-cs"/>
                </a:rPr>
                <a:t>2</a:t>
              </a:r>
              <a:r>
                <a:rPr kumimoji="0" lang="en-US" sz="1200" b="1" i="0" u="none" strike="noStrike" kern="1200" cap="none" spc="0" normalizeH="0" baseline="30000" noProof="0">
                  <a:ln>
                    <a:noFill/>
                  </a:ln>
                  <a:solidFill>
                    <a:schemeClr val="accent6"/>
                  </a:solidFill>
                  <a:effectLst/>
                  <a:uLnTx/>
                  <a:uFillTx/>
                  <a:latin typeface="Calibri" panose="020F0502020204030204"/>
                  <a:ea typeface="+mn-ea"/>
                  <a:cs typeface="+mn-cs"/>
                </a:rPr>
                <a:t>nd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4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 xmlns:a16="http://schemas.microsoft.com/office/drawing/2014/main" id="{A7F21D12-E79C-45AB-B84F-9943FF3CE501}"/>
                </a:ext>
              </a:extLst>
            </p:cNvPr>
            <p:cNvSpPr txBox="1"/>
            <p:nvPr/>
          </p:nvSpPr>
          <p:spPr>
            <a:xfrm>
              <a:off x="3445979" y="3467073"/>
              <a:ext cx="2019079" cy="276999"/>
            </a:xfrm>
            <a:prstGeom prst="rect">
              <a:avLst/>
            </a:prstGeom>
            <a:noFill/>
            <a:ln>
              <a:noFill/>
            </a:ln>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US" sz="1200" b="1" i="0" u="none" strike="noStrike" kern="1200" cap="none" spc="0" normalizeH="0" baseline="30000" noProof="0">
                  <a:ln>
                    <a:noFill/>
                  </a:ln>
                  <a:solidFill>
                    <a:prstClr val="black"/>
                  </a:solidFill>
                  <a:effectLst/>
                  <a:uLnTx/>
                  <a:uFillTx/>
                  <a:latin typeface="Calibri" panose="020F0502020204030204"/>
                  <a:ea typeface="+mn-ea"/>
                  <a:cs typeface="+mn-cs"/>
                </a:rPr>
                <a:t>rd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2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 xmlns:a16="http://schemas.microsoft.com/office/drawing/2014/main" id="{46694446-0347-4861-A0E3-FD5810FF2630}"/>
              </a:ext>
            </a:extLst>
          </p:cNvPr>
          <p:cNvGrpSpPr/>
          <p:nvPr/>
        </p:nvGrpSpPr>
        <p:grpSpPr>
          <a:xfrm>
            <a:off x="6362066" y="3144051"/>
            <a:ext cx="4489161" cy="870161"/>
            <a:chOff x="6362066" y="3144051"/>
            <a:chExt cx="4489161" cy="870161"/>
          </a:xfrm>
        </p:grpSpPr>
        <p:cxnSp>
          <p:nvCxnSpPr>
            <p:cNvPr id="37" name="Straight Connector 36">
              <a:extLst>
                <a:ext uri="{FF2B5EF4-FFF2-40B4-BE49-F238E27FC236}">
                  <a16:creationId xmlns="" xmlns:a16="http://schemas.microsoft.com/office/drawing/2014/main" id="{4F186C3C-C42B-42B8-A824-64C7F1D36A3A}"/>
                </a:ext>
              </a:extLst>
            </p:cNvPr>
            <p:cNvCxnSpPr/>
            <p:nvPr/>
          </p:nvCxnSpPr>
          <p:spPr>
            <a:xfrm>
              <a:off x="7111466" y="3361995"/>
              <a:ext cx="30968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33E94F70-7A9A-4919-AD1E-DE6407C53822}"/>
                </a:ext>
              </a:extLst>
            </p:cNvPr>
            <p:cNvCxnSpPr>
              <a:cxnSpLocks/>
            </p:cNvCxnSpPr>
            <p:nvPr/>
          </p:nvCxnSpPr>
          <p:spPr>
            <a:xfrm>
              <a:off x="7637640" y="3684913"/>
              <a:ext cx="3213587"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 xmlns:a16="http://schemas.microsoft.com/office/drawing/2014/main" id="{286A3D48-6C9F-4C7F-B4E4-9286514597C7}"/>
                </a:ext>
              </a:extLst>
            </p:cNvPr>
            <p:cNvSpPr txBox="1"/>
            <p:nvPr/>
          </p:nvSpPr>
          <p:spPr>
            <a:xfrm>
              <a:off x="6362066" y="3253095"/>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 xmlns:a16="http://schemas.microsoft.com/office/drawing/2014/main" id="{1267FB27-71A2-47FE-B139-822FF4AD1D62}"/>
                </a:ext>
              </a:extLst>
            </p:cNvPr>
            <p:cNvSpPr txBox="1"/>
            <p:nvPr/>
          </p:nvSpPr>
          <p:spPr>
            <a:xfrm>
              <a:off x="6921867" y="3547184"/>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2</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 xmlns:a16="http://schemas.microsoft.com/office/drawing/2014/main" id="{03C85441-DC30-4DA2-8DCF-88345978744D}"/>
                </a:ext>
              </a:extLst>
            </p:cNvPr>
            <p:cNvCxnSpPr/>
            <p:nvPr/>
          </p:nvCxnSpPr>
          <p:spPr>
            <a:xfrm>
              <a:off x="7846870" y="3144051"/>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C3CDDF9C-1D4B-4D70-88EF-BDAA8F611C15}"/>
                </a:ext>
              </a:extLst>
            </p:cNvPr>
            <p:cNvCxnSpPr/>
            <p:nvPr/>
          </p:nvCxnSpPr>
          <p:spPr>
            <a:xfrm>
              <a:off x="8398841" y="315182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D7D232A3-1271-4E63-888E-11016B2E93C0}"/>
                </a:ext>
              </a:extLst>
            </p:cNvPr>
            <p:cNvCxnSpPr/>
            <p:nvPr/>
          </p:nvCxnSpPr>
          <p:spPr>
            <a:xfrm>
              <a:off x="8904793" y="317074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A2AD2059-21F8-4644-B748-BD9E0E06AE04}"/>
                </a:ext>
              </a:extLst>
            </p:cNvPr>
            <p:cNvCxnSpPr/>
            <p:nvPr/>
          </p:nvCxnSpPr>
          <p:spPr>
            <a:xfrm>
              <a:off x="9450141" y="3184967"/>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4BACF92C-3A04-4D66-BB73-8D501F3D1273}"/>
                </a:ext>
              </a:extLst>
            </p:cNvPr>
            <p:cNvCxnSpPr/>
            <p:nvPr/>
          </p:nvCxnSpPr>
          <p:spPr>
            <a:xfrm>
              <a:off x="8440601" y="3151825"/>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DEA9A84-3833-4066-A8CD-C9C545EEEDAE}"/>
                </a:ext>
              </a:extLst>
            </p:cNvPr>
            <p:cNvCxnSpPr/>
            <p:nvPr/>
          </p:nvCxnSpPr>
          <p:spPr>
            <a:xfrm>
              <a:off x="8939228" y="3178694"/>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588662AD-C27A-4179-B155-A879F242773D}"/>
                </a:ext>
              </a:extLst>
            </p:cNvPr>
            <p:cNvCxnSpPr/>
            <p:nvPr/>
          </p:nvCxnSpPr>
          <p:spPr>
            <a:xfrm>
              <a:off x="9486060" y="3203027"/>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11E8D9BE-B618-42E9-9A94-87E53FD609F5}"/>
                </a:ext>
              </a:extLst>
            </p:cNvPr>
            <p:cNvCxnSpPr/>
            <p:nvPr/>
          </p:nvCxnSpPr>
          <p:spPr>
            <a:xfrm>
              <a:off x="9934034" y="3194991"/>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5D848D3B-579A-4674-9C6B-078D8283DA95}"/>
                </a:ext>
              </a:extLst>
            </p:cNvPr>
            <p:cNvCxnSpPr/>
            <p:nvPr/>
          </p:nvCxnSpPr>
          <p:spPr>
            <a:xfrm>
              <a:off x="8984691" y="3169816"/>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00B50367-0695-4083-A585-A63370427DD2}"/>
                </a:ext>
              </a:extLst>
            </p:cNvPr>
            <p:cNvCxnSpPr/>
            <p:nvPr/>
          </p:nvCxnSpPr>
          <p:spPr>
            <a:xfrm>
              <a:off x="9545462" y="3197789"/>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BC71601E-E445-4531-8C02-2821928C1CF9}"/>
                </a:ext>
              </a:extLst>
            </p:cNvPr>
            <p:cNvCxnSpPr/>
            <p:nvPr/>
          </p:nvCxnSpPr>
          <p:spPr>
            <a:xfrm>
              <a:off x="9971590" y="3178694"/>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B9AFCE61-5750-4EAB-B542-897549758C49}"/>
                </a:ext>
              </a:extLst>
            </p:cNvPr>
            <p:cNvCxnSpPr/>
            <p:nvPr/>
          </p:nvCxnSpPr>
          <p:spPr>
            <a:xfrm>
              <a:off x="10379964" y="3223495"/>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 xmlns:a16="http://schemas.microsoft.com/office/drawing/2014/main" id="{A6904530-707A-4078-9DB3-C7156578254C}"/>
              </a:ext>
            </a:extLst>
          </p:cNvPr>
          <p:cNvGrpSpPr/>
          <p:nvPr/>
        </p:nvGrpSpPr>
        <p:grpSpPr>
          <a:xfrm>
            <a:off x="3027801" y="2761297"/>
            <a:ext cx="2064385" cy="1941868"/>
            <a:chOff x="6987920" y="3354085"/>
            <a:chExt cx="2064385" cy="1941868"/>
          </a:xfrm>
        </p:grpSpPr>
        <p:sp>
          <p:nvSpPr>
            <p:cNvPr id="31" name="TextBox 30">
              <a:extLst>
                <a:ext uri="{FF2B5EF4-FFF2-40B4-BE49-F238E27FC236}">
                  <a16:creationId xmlns="" xmlns:a16="http://schemas.microsoft.com/office/drawing/2014/main" id="{B1108D97-4575-42B8-814D-7081C266196C}"/>
                </a:ext>
              </a:extLst>
            </p:cNvPr>
            <p:cNvSpPr txBox="1"/>
            <p:nvPr/>
          </p:nvSpPr>
          <p:spPr>
            <a:xfrm>
              <a:off x="6987920" y="3687502"/>
              <a:ext cx="643188" cy="1200329"/>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0.5mM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1mM</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 xmlns:a16="http://schemas.microsoft.com/office/drawing/2014/main" id="{80BBBDCD-3EBE-4F5D-95E3-C255F1F0DB43}"/>
                </a:ext>
              </a:extLst>
            </p:cNvPr>
            <p:cNvSpPr txBox="1"/>
            <p:nvPr/>
          </p:nvSpPr>
          <p:spPr>
            <a:xfrm>
              <a:off x="7665387" y="3354085"/>
              <a:ext cx="1192955"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Camelina sativa</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Berteroa</a:t>
              </a:r>
              <a:r>
                <a:rPr lang="en-US" sz="1000" i="1">
                  <a:solidFill>
                    <a:prstClr val="black"/>
                  </a:solidFill>
                  <a:latin typeface="Calibri" panose="020F0502020204030204"/>
                </a:rPr>
                <a:t> </a:t>
              </a:r>
              <a:r>
                <a:rPr lang="en-US" sz="1000" i="1" err="1">
                  <a:solidFill>
                    <a:prstClr val="black"/>
                  </a:solidFill>
                  <a:latin typeface="Calibri" panose="020F0502020204030204"/>
                </a:rPr>
                <a:t>incana</a:t>
              </a:r>
              <a:r>
                <a:rPr lang="en-US" sz="1000" i="1">
                  <a:solidFill>
                    <a:prstClr val="black"/>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Arabis</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glabra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rPr>
                <a:t>B. </a:t>
              </a:r>
              <a:r>
                <a:rPr lang="en-US" sz="1000" i="1" err="1">
                  <a:solidFill>
                    <a:prstClr val="black"/>
                  </a:solidFill>
                  <a:latin typeface="Calibri" panose="020F0502020204030204"/>
                </a:rPr>
                <a:t>oleraceae</a:t>
              </a:r>
              <a:r>
                <a:rPr lang="en-US" sz="1000" i="1">
                  <a:solidFill>
                    <a:prstClr val="black"/>
                  </a:solidFill>
                  <a:latin typeface="Calibri" panose="020F0502020204030204"/>
                </a:rPr>
                <a:t> wild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oleraceae</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Rivera</a:t>
              </a:r>
            </a:p>
          </p:txBody>
        </p:sp>
        <p:sp>
          <p:nvSpPr>
            <p:cNvPr id="57" name="TextBox 56">
              <a:extLst>
                <a:ext uri="{FF2B5EF4-FFF2-40B4-BE49-F238E27FC236}">
                  <a16:creationId xmlns="" xmlns:a16="http://schemas.microsoft.com/office/drawing/2014/main" id="{ED062B9B-10C1-4B19-9DAE-A4706E0E56B2}"/>
                </a:ext>
              </a:extLst>
            </p:cNvPr>
            <p:cNvSpPr txBox="1"/>
            <p:nvPr/>
          </p:nvSpPr>
          <p:spPr>
            <a:xfrm>
              <a:off x="7665387" y="4434179"/>
              <a:ext cx="1386918"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Brassica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nigra</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Sinapis</a:t>
              </a:r>
              <a:r>
                <a:rPr lang="en-US" sz="1000" i="1">
                  <a:solidFill>
                    <a:prstClr val="black"/>
                  </a:solidFill>
                  <a:latin typeface="Calibri" panose="020F0502020204030204"/>
                </a:rPr>
                <a:t> arvensis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Barbarea</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vulgaris</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Capsella</a:t>
              </a:r>
              <a:r>
                <a:rPr lang="en-US" sz="1000" i="1">
                  <a:solidFill>
                    <a:prstClr val="black"/>
                  </a:solidFill>
                  <a:latin typeface="Calibri" panose="020F0502020204030204"/>
                </a:rPr>
                <a:t> bursa-pastoris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Brassic</a:t>
              </a:r>
              <a:r>
                <a:rPr lang="en-US" sz="1000" i="1">
                  <a:solidFill>
                    <a:prstClr val="black"/>
                  </a:solidFill>
                  <a:latin typeface="Calibri" panose="020F0502020204030204"/>
                </a:rPr>
                <a:t>a </a:t>
              </a:r>
              <a:r>
                <a:rPr lang="en-US" sz="1000" i="1" err="1">
                  <a:solidFill>
                    <a:prstClr val="black"/>
                  </a:solidFill>
                  <a:latin typeface="Calibri" panose="020F0502020204030204"/>
                </a:rPr>
                <a:t>rapa</a:t>
              </a:r>
              <a:r>
                <a:rPr lang="en-US" sz="1000" i="1">
                  <a:solidFill>
                    <a:prstClr val="black"/>
                  </a:solidFill>
                  <a:latin typeface="Calibri" panose="020F0502020204030204"/>
                </a:rPr>
                <a:t> </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 xmlns:a16="http://schemas.microsoft.com/office/drawing/2014/main" id="{1ADC5ED2-2C39-4689-9638-1DFBC3E34427}"/>
              </a:ext>
            </a:extLst>
          </p:cNvPr>
          <p:cNvGrpSpPr/>
          <p:nvPr/>
        </p:nvGrpSpPr>
        <p:grpSpPr>
          <a:xfrm>
            <a:off x="6236256" y="4833823"/>
            <a:ext cx="5390499" cy="814929"/>
            <a:chOff x="2952141" y="2324557"/>
            <a:chExt cx="5390499" cy="814929"/>
          </a:xfrm>
        </p:grpSpPr>
        <p:sp>
          <p:nvSpPr>
            <p:cNvPr id="61" name="TextBox 60">
              <a:extLst>
                <a:ext uri="{FF2B5EF4-FFF2-40B4-BE49-F238E27FC236}">
                  <a16:creationId xmlns="" xmlns:a16="http://schemas.microsoft.com/office/drawing/2014/main" id="{15856960-2860-4A87-93C0-2A371ED9E2A8}"/>
                </a:ext>
              </a:extLst>
            </p:cNvPr>
            <p:cNvSpPr txBox="1"/>
            <p:nvPr/>
          </p:nvSpPr>
          <p:spPr>
            <a:xfrm>
              <a:off x="2952141" y="2324557"/>
              <a:ext cx="18473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nl-NL" sz="14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 xmlns:a16="http://schemas.microsoft.com/office/drawing/2014/main" id="{CB6B9511-B801-469D-9C5C-FD87C799EF46}"/>
                </a:ext>
              </a:extLst>
            </p:cNvPr>
            <p:cNvSpPr txBox="1"/>
            <p:nvPr/>
          </p:nvSpPr>
          <p:spPr>
            <a:xfrm>
              <a:off x="3445979" y="2831709"/>
              <a:ext cx="489666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mn-ea"/>
                  <a:cs typeface="+mn-cs"/>
                </a:rPr>
                <a:t>Harvest also in 3 rounds = easier to handle, 1</a:t>
              </a:r>
              <a:r>
                <a:rPr kumimoji="0" lang="en-US" sz="1400" b="1" i="0" u="none" strike="noStrike" kern="1200" cap="none" spc="0" normalizeH="0" baseline="30000" noProof="0">
                  <a:ln>
                    <a:noFill/>
                  </a:ln>
                  <a:effectLst/>
                  <a:uLnTx/>
                  <a:uFillTx/>
                  <a:latin typeface="Calibri" panose="020F0502020204030204"/>
                  <a:ea typeface="+mn-ea"/>
                  <a:cs typeface="+mn-cs"/>
                </a:rPr>
                <a:t>st</a:t>
              </a:r>
              <a:r>
                <a:rPr kumimoji="0" lang="en-US" sz="1400" b="1" i="0" u="none" strike="noStrike" kern="1200" cap="none" spc="0" normalizeH="0" baseline="0" noProof="0">
                  <a:ln>
                    <a:noFill/>
                  </a:ln>
                  <a:effectLst/>
                  <a:uLnTx/>
                  <a:uFillTx/>
                  <a:latin typeface="Calibri" panose="020F0502020204030204"/>
                  <a:ea typeface="+mn-ea"/>
                  <a:cs typeface="+mn-cs"/>
                </a:rPr>
                <a:t> starts tomorrow </a:t>
              </a:r>
              <a:endParaRPr kumimoji="0" lang="nl-NL" sz="1400" b="1" i="1" u="none" strike="noStrike" kern="1200" cap="none" spc="0" normalizeH="0" baseline="0" noProof="0">
                <a:ln>
                  <a:noFill/>
                </a:ln>
                <a:effectLst/>
                <a:uLnTx/>
                <a:uFillTx/>
                <a:latin typeface="Calibri" panose="020F0502020204030204"/>
                <a:ea typeface="+mn-ea"/>
                <a:cs typeface="+mn-cs"/>
              </a:endParaRPr>
            </a:p>
          </p:txBody>
        </p:sp>
      </p:grpSp>
      <p:cxnSp>
        <p:nvCxnSpPr>
          <p:cNvPr id="66" name="Straight Arrow Connector 65">
            <a:extLst>
              <a:ext uri="{FF2B5EF4-FFF2-40B4-BE49-F238E27FC236}">
                <a16:creationId xmlns="" xmlns:a16="http://schemas.microsoft.com/office/drawing/2014/main" id="{A06FB0A5-8348-442A-AF0B-D16971819DD6}"/>
              </a:ext>
            </a:extLst>
          </p:cNvPr>
          <p:cNvCxnSpPr/>
          <p:nvPr/>
        </p:nvCxnSpPr>
        <p:spPr>
          <a:xfrm>
            <a:off x="9005694" y="4423818"/>
            <a:ext cx="0" cy="558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 xmlns:a16="http://schemas.microsoft.com/office/drawing/2014/main" id="{7C22C34A-A90A-47D4-A084-FBDADE101A70}"/>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(2)</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9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75"/>
            <a:ext cx="12192000" cy="664778"/>
          </a:xfrm>
        </p:spPr>
        <p:txBody>
          <a:bodyPr>
            <a:noAutofit/>
          </a:bodyPr>
          <a:lstStyle/>
          <a:p>
            <a:r>
              <a:rPr lang="en-US" sz="1400" dirty="0"/>
              <a:t>100-repeated 5-fold cross validation of train/test datasets this is done for each of the 4 data splits (both full feature and </a:t>
            </a:r>
            <a:r>
              <a:rPr lang="en-US" sz="1400" dirty="0" err="1"/>
              <a:t>boruta</a:t>
            </a:r>
            <a:r>
              <a:rPr lang="en-US" sz="1400" dirty="0"/>
              <a:t>-selected models)</a:t>
            </a:r>
          </a:p>
        </p:txBody>
      </p:sp>
      <p:sp>
        <p:nvSpPr>
          <p:cNvPr id="4" name="TextBox 3"/>
          <p:cNvSpPr txBox="1"/>
          <p:nvPr/>
        </p:nvSpPr>
        <p:spPr>
          <a:xfrm>
            <a:off x="9290660" y="622418"/>
            <a:ext cx="2385589" cy="646331"/>
          </a:xfrm>
          <a:prstGeom prst="rect">
            <a:avLst/>
          </a:prstGeom>
          <a:noFill/>
        </p:spPr>
        <p:txBody>
          <a:bodyPr wrap="none" rtlCol="0">
            <a:spAutoFit/>
          </a:bodyPr>
          <a:lstStyle/>
          <a:p>
            <a:r>
              <a:rPr lang="en-US" dirty="0"/>
              <a:t>Confusion matrix, </a:t>
            </a:r>
          </a:p>
          <a:p>
            <a:r>
              <a:rPr lang="en-US" dirty="0" err="1"/>
              <a:t>boruta</a:t>
            </a:r>
            <a:r>
              <a:rPr lang="en-US" dirty="0"/>
              <a:t>-filtered features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403" r="69763" b="27439"/>
          <a:stretch/>
        </p:blipFill>
        <p:spPr bwMode="auto">
          <a:xfrm>
            <a:off x="-1" y="622418"/>
            <a:ext cx="2927507" cy="300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6071" r="69763" b="6806"/>
          <a:stretch/>
        </p:blipFill>
        <p:spPr bwMode="auto">
          <a:xfrm>
            <a:off x="-2" y="3626361"/>
            <a:ext cx="2927507" cy="311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67876" y="187208"/>
            <a:ext cx="2388795" cy="369332"/>
          </a:xfrm>
          <a:prstGeom prst="rect">
            <a:avLst/>
          </a:prstGeom>
        </p:spPr>
        <p:txBody>
          <a:bodyPr wrap="none">
            <a:spAutoFit/>
          </a:bodyPr>
          <a:lstStyle/>
          <a:p>
            <a:r>
              <a:rPr lang="en-US" dirty="0" err="1"/>
              <a:t>boruta</a:t>
            </a:r>
            <a:r>
              <a:rPr lang="en-US" dirty="0"/>
              <a:t>-filtered features</a:t>
            </a:r>
          </a:p>
        </p:txBody>
      </p:sp>
      <p:sp>
        <p:nvSpPr>
          <p:cNvPr id="10" name="Rectangle 9"/>
          <p:cNvSpPr/>
          <p:nvPr/>
        </p:nvSpPr>
        <p:spPr>
          <a:xfrm>
            <a:off x="0" y="294311"/>
            <a:ext cx="1340752" cy="369332"/>
          </a:xfrm>
          <a:prstGeom prst="rect">
            <a:avLst/>
          </a:prstGeom>
        </p:spPr>
        <p:txBody>
          <a:bodyPr wrap="none">
            <a:spAutoFit/>
          </a:bodyPr>
          <a:lstStyle/>
          <a:p>
            <a:r>
              <a:rPr lang="en-US" dirty="0"/>
              <a:t>Full features</a:t>
            </a: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139" r="73079" b="5684"/>
          <a:stretch/>
        </p:blipFill>
        <p:spPr bwMode="auto">
          <a:xfrm>
            <a:off x="2011300" y="2586054"/>
            <a:ext cx="4084700" cy="66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56373" y="1939723"/>
            <a:ext cx="1894814" cy="646331"/>
          </a:xfrm>
          <a:prstGeom prst="rect">
            <a:avLst/>
          </a:prstGeom>
        </p:spPr>
        <p:txBody>
          <a:bodyPr wrap="none">
            <a:spAutoFit/>
          </a:bodyPr>
          <a:lstStyle/>
          <a:p>
            <a:r>
              <a:rPr lang="en-US" dirty="0"/>
              <a:t>Confusion matrix, </a:t>
            </a:r>
          </a:p>
          <a:p>
            <a:r>
              <a:rPr lang="en-US" dirty="0"/>
              <a:t>Full features</a:t>
            </a: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7870" r="68929" b="5642"/>
          <a:stretch/>
        </p:blipFill>
        <p:spPr bwMode="auto">
          <a:xfrm>
            <a:off x="5776168" y="3531433"/>
            <a:ext cx="3125862" cy="31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28284" r="69011" b="16777"/>
          <a:stretch/>
        </p:blipFill>
        <p:spPr bwMode="auto">
          <a:xfrm>
            <a:off x="5784460" y="556540"/>
            <a:ext cx="3117570" cy="310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3110689987"/>
              </p:ext>
            </p:extLst>
          </p:nvPr>
        </p:nvGraphicFramePr>
        <p:xfrm>
          <a:off x="1463751" y="2148609"/>
          <a:ext cx="7587048" cy="5083192"/>
        </p:xfrm>
        <a:graphic>
          <a:graphicData uri="http://schemas.openxmlformats.org/drawingml/2006/table">
            <a:tbl>
              <a:tblPr firstRow="1" bandRow="1">
                <a:tableStyleId>{5C22544A-7EE6-4342-B048-85BDC9FD1C3A}</a:tableStyleId>
              </a:tblPr>
              <a:tblGrid>
                <a:gridCol w="1339291">
                  <a:extLst>
                    <a:ext uri="{9D8B030D-6E8A-4147-A177-3AD203B41FA5}">
                      <a16:colId xmlns="" xmlns:a16="http://schemas.microsoft.com/office/drawing/2014/main" val="20000"/>
                    </a:ext>
                  </a:extLst>
                </a:gridCol>
                <a:gridCol w="828437">
                  <a:extLst>
                    <a:ext uri="{9D8B030D-6E8A-4147-A177-3AD203B41FA5}">
                      <a16:colId xmlns="" xmlns:a16="http://schemas.microsoft.com/office/drawing/2014/main" val="20001"/>
                    </a:ext>
                  </a:extLst>
                </a:gridCol>
                <a:gridCol w="1083864">
                  <a:extLst>
                    <a:ext uri="{9D8B030D-6E8A-4147-A177-3AD203B41FA5}">
                      <a16:colId xmlns="" xmlns:a16="http://schemas.microsoft.com/office/drawing/2014/main" val="461250481"/>
                    </a:ext>
                  </a:extLst>
                </a:gridCol>
                <a:gridCol w="1083864">
                  <a:extLst>
                    <a:ext uri="{9D8B030D-6E8A-4147-A177-3AD203B41FA5}">
                      <a16:colId xmlns="" xmlns:a16="http://schemas.microsoft.com/office/drawing/2014/main" val="20002"/>
                    </a:ext>
                  </a:extLst>
                </a:gridCol>
                <a:gridCol w="1083864">
                  <a:extLst>
                    <a:ext uri="{9D8B030D-6E8A-4147-A177-3AD203B41FA5}">
                      <a16:colId xmlns="" xmlns:a16="http://schemas.microsoft.com/office/drawing/2014/main" val="20003"/>
                    </a:ext>
                  </a:extLst>
                </a:gridCol>
                <a:gridCol w="1083864">
                  <a:extLst>
                    <a:ext uri="{9D8B030D-6E8A-4147-A177-3AD203B41FA5}">
                      <a16:colId xmlns="" xmlns:a16="http://schemas.microsoft.com/office/drawing/2014/main" val="20004"/>
                    </a:ext>
                  </a:extLst>
                </a:gridCol>
                <a:gridCol w="1083864">
                  <a:extLst>
                    <a:ext uri="{9D8B030D-6E8A-4147-A177-3AD203B41FA5}">
                      <a16:colId xmlns="" xmlns:a16="http://schemas.microsoft.com/office/drawing/2014/main" val="20005"/>
                    </a:ext>
                  </a:extLst>
                </a:gridCol>
              </a:tblGrid>
              <a:tr h="547769">
                <a:tc gridSpan="2">
                  <a:txBody>
                    <a:bodyPr/>
                    <a:lstStyle/>
                    <a:p>
                      <a:pPr algn="ctr"/>
                      <a:r>
                        <a:rPr lang="en-US" sz="2000" dirty="0"/>
                        <a:t>Sample Set</a:t>
                      </a:r>
                    </a:p>
                  </a:txBody>
                  <a:tcPr anchor="ctr"/>
                </a:tc>
                <a:tc hMerge="1">
                  <a:txBody>
                    <a:bodyPr/>
                    <a:lstStyle/>
                    <a:p>
                      <a:endParaRPr lang="en-US"/>
                    </a:p>
                  </a:txBody>
                  <a:tcPr/>
                </a:tc>
                <a:tc>
                  <a:txBody>
                    <a:bodyPr/>
                    <a:lstStyle/>
                    <a:p>
                      <a:pPr algn="ctr"/>
                      <a:r>
                        <a:rPr lang="en-US" sz="2000" dirty="0"/>
                        <a:t>ASVs input</a:t>
                      </a:r>
                    </a:p>
                  </a:txBody>
                  <a:tcPr anchor="ctr"/>
                </a:tc>
                <a:tc gridSpan="2">
                  <a:txBody>
                    <a:bodyPr/>
                    <a:lstStyle/>
                    <a:p>
                      <a:pPr algn="ctr"/>
                      <a:r>
                        <a:rPr lang="en-US" sz="2000" dirty="0"/>
                        <a:t>Accuracy</a:t>
                      </a:r>
                    </a:p>
                  </a:txBody>
                  <a:tcPr anchor="ctr"/>
                </a:tc>
                <a:tc hMerge="1">
                  <a:txBody>
                    <a:bodyPr/>
                    <a:lstStyle/>
                    <a:p>
                      <a:endParaRPr lang="en-US"/>
                    </a:p>
                  </a:txBody>
                  <a:tcPr/>
                </a:tc>
                <a:tc gridSpan="2">
                  <a:txBody>
                    <a:bodyPr/>
                    <a:lstStyle/>
                    <a:p>
                      <a:pPr algn="ctr"/>
                      <a:r>
                        <a:rPr lang="en-US" sz="2000" dirty="0"/>
                        <a:t>Kappa</a:t>
                      </a:r>
                    </a:p>
                  </a:txBody>
                  <a:tcPr anchor="ctr"/>
                </a:tc>
                <a:tc hMerge="1">
                  <a:txBody>
                    <a:bodyPr/>
                    <a:lstStyle/>
                    <a:p>
                      <a:endParaRPr lang="en-US"/>
                    </a:p>
                  </a:txBody>
                  <a:tcPr/>
                </a:tc>
                <a:extLst>
                  <a:ext uri="{0D108BD9-81ED-4DB2-BD59-A6C34878D82A}">
                    <a16:rowId xmlns="" xmlns:a16="http://schemas.microsoft.com/office/drawing/2014/main" val="10000"/>
                  </a:ext>
                </a:extLst>
              </a:tr>
              <a:tr h="547769">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rowSpan="2">
                  <a:txBody>
                    <a:bodyPr/>
                    <a:lstStyle/>
                    <a:p>
                      <a:pPr algn="ctr" fontAlgn="ctr"/>
                      <a:r>
                        <a:rPr lang="en-US" sz="1600" b="0" i="0" u="none" strike="noStrike" dirty="0">
                          <a:solidFill>
                            <a:srgbClr val="000000"/>
                          </a:solidFill>
                          <a:effectLst/>
                          <a:latin typeface="Arial"/>
                        </a:rPr>
                        <a:t>2.46 x </a:t>
                      </a:r>
                    </a:p>
                  </a:txBody>
                  <a:tcPr marL="6350" marR="6350" marT="6350" marB="0" anchor="ctr"/>
                </a:tc>
                <a:tc>
                  <a:txBody>
                    <a:bodyPr/>
                    <a:lstStyle/>
                    <a:p>
                      <a:pPr algn="ctr"/>
                      <a:r>
                        <a:rPr lang="en-US" sz="1100" dirty="0"/>
                        <a:t>0.1097</a:t>
                      </a:r>
                    </a:p>
                  </a:txBody>
                  <a:tcPr anchor="ctr"/>
                </a:tc>
                <a:tc rowSpan="2">
                  <a:txBody>
                    <a:bodyPr/>
                    <a:lstStyle/>
                    <a:p>
                      <a:pPr algn="ctr" fontAlgn="ctr"/>
                      <a:r>
                        <a:rPr lang="en-US" sz="1600" b="0" i="0" u="none" strike="noStrike" dirty="0">
                          <a:solidFill>
                            <a:srgbClr val="000000"/>
                          </a:solidFill>
                          <a:effectLst/>
                          <a:latin typeface="Arial"/>
                        </a:rPr>
                        <a:t>6.77 x</a:t>
                      </a:r>
                    </a:p>
                  </a:txBody>
                  <a:tcPr marL="6350" marR="6350" marT="6350" marB="0" anchor="ctr"/>
                </a:tc>
                <a:extLst>
                  <a:ext uri="{0D108BD9-81ED-4DB2-BD59-A6C34878D82A}">
                    <a16:rowId xmlns="" xmlns:a16="http://schemas.microsoft.com/office/drawing/2014/main" val="10001"/>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vMerge="1">
                  <a:txBody>
                    <a:bodyPr/>
                    <a:lstStyle/>
                    <a:p>
                      <a:endParaRPr lang="en-US"/>
                    </a:p>
                  </a:txBody>
                  <a:tcPr/>
                </a:tc>
                <a:tc>
                  <a:txBody>
                    <a:bodyPr/>
                    <a:lstStyle/>
                    <a:p>
                      <a:pPr algn="ctr"/>
                      <a:r>
                        <a:rPr lang="en-US" sz="1100" dirty="0"/>
                        <a:t>0.7426</a:t>
                      </a:r>
                    </a:p>
                  </a:txBody>
                  <a:tcPr anchor="ctr"/>
                </a:tc>
                <a:tc vMerge="1">
                  <a:txBody>
                    <a:bodyPr/>
                    <a:lstStyle/>
                    <a:p>
                      <a:endParaRPr lang="en-US"/>
                    </a:p>
                  </a:txBody>
                  <a:tcPr/>
                </a:tc>
                <a:extLst>
                  <a:ext uri="{0D108BD9-81ED-4DB2-BD59-A6C34878D82A}">
                    <a16:rowId xmlns="" xmlns:a16="http://schemas.microsoft.com/office/drawing/2014/main" val="10002"/>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rowSpan="2">
                  <a:txBody>
                    <a:bodyPr/>
                    <a:lstStyle/>
                    <a:p>
                      <a:pPr algn="ctr" fontAlgn="ctr"/>
                      <a:r>
                        <a:rPr lang="en-US" sz="1600" b="0" i="0" u="none" strike="noStrike" dirty="0">
                          <a:solidFill>
                            <a:srgbClr val="000000"/>
                          </a:solidFill>
                          <a:effectLst/>
                          <a:latin typeface="Arial"/>
                        </a:rPr>
                        <a:t>2.30 x</a:t>
                      </a:r>
                    </a:p>
                  </a:txBody>
                  <a:tcPr marL="6350" marR="6350" marT="6350" marB="0" anchor="ctr"/>
                </a:tc>
                <a:tc>
                  <a:txBody>
                    <a:bodyPr/>
                    <a:lstStyle/>
                    <a:p>
                      <a:pPr algn="ctr"/>
                      <a:r>
                        <a:rPr lang="en-US" sz="1100" dirty="0"/>
                        <a:t>0.1750</a:t>
                      </a:r>
                    </a:p>
                  </a:txBody>
                  <a:tcPr anchor="ctr"/>
                </a:tc>
                <a:tc rowSpan="2">
                  <a:txBody>
                    <a:bodyPr/>
                    <a:lstStyle/>
                    <a:p>
                      <a:pPr algn="ctr" fontAlgn="ctr"/>
                      <a:r>
                        <a:rPr lang="en-US" sz="1600" b="0" i="0" u="none" strike="noStrike" dirty="0">
                          <a:solidFill>
                            <a:srgbClr val="000000"/>
                          </a:solidFill>
                          <a:effectLst/>
                          <a:latin typeface="Arial"/>
                        </a:rPr>
                        <a:t>4.35 x</a:t>
                      </a:r>
                    </a:p>
                  </a:txBody>
                  <a:tcPr marL="6350" marR="6350" marT="6350" marB="0" anchor="ctr"/>
                </a:tc>
                <a:extLst>
                  <a:ext uri="{0D108BD9-81ED-4DB2-BD59-A6C34878D82A}">
                    <a16:rowId xmlns="" xmlns:a16="http://schemas.microsoft.com/office/drawing/2014/main" val="10003"/>
                  </a:ext>
                </a:extLst>
              </a:tr>
              <a:tr h="547769">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vMerge="1">
                  <a:txBody>
                    <a:bodyPr/>
                    <a:lstStyle/>
                    <a:p>
                      <a:endParaRPr lang="en-US"/>
                    </a:p>
                  </a:txBody>
                  <a:tcPr/>
                </a:tc>
                <a:tc>
                  <a:txBody>
                    <a:bodyPr/>
                    <a:lstStyle/>
                    <a:p>
                      <a:pPr algn="ctr"/>
                      <a:r>
                        <a:rPr lang="en-US" sz="1100" dirty="0"/>
                        <a:t>0.7609</a:t>
                      </a:r>
                    </a:p>
                  </a:txBody>
                  <a:tcPr anchor="ctr"/>
                </a:tc>
                <a:tc vMerge="1">
                  <a:txBody>
                    <a:bodyPr/>
                    <a:lstStyle/>
                    <a:p>
                      <a:endParaRPr lang="en-US"/>
                    </a:p>
                  </a:txBody>
                  <a:tcPr/>
                </a:tc>
                <a:extLst>
                  <a:ext uri="{0D108BD9-81ED-4DB2-BD59-A6C34878D82A}">
                    <a16:rowId xmlns="" xmlns:a16="http://schemas.microsoft.com/office/drawing/2014/main" val="10004"/>
                  </a:ext>
                </a:extLst>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rowSpan="2">
                  <a:txBody>
                    <a:bodyPr/>
                    <a:lstStyle/>
                    <a:p>
                      <a:pPr algn="ctr" fontAlgn="ctr"/>
                      <a:r>
                        <a:rPr lang="en-US" sz="1600" b="0" i="0" u="none" strike="noStrike" dirty="0">
                          <a:solidFill>
                            <a:srgbClr val="000000"/>
                          </a:solidFill>
                          <a:effectLst/>
                          <a:latin typeface="Arial"/>
                        </a:rPr>
                        <a:t>1.82 x</a:t>
                      </a:r>
                    </a:p>
                  </a:txBody>
                  <a:tcPr marL="6350" marR="6350" marT="6350" marB="0" anchor="ctr"/>
                </a:tc>
                <a:tc>
                  <a:txBody>
                    <a:bodyPr/>
                    <a:lstStyle/>
                    <a:p>
                      <a:pPr algn="ctr"/>
                      <a:r>
                        <a:rPr lang="en-US" sz="1100" dirty="0"/>
                        <a:t>0.3350</a:t>
                      </a:r>
                    </a:p>
                  </a:txBody>
                  <a:tcPr anchor="ctr"/>
                </a:tc>
                <a:tc rowSpan="2">
                  <a:txBody>
                    <a:bodyPr/>
                    <a:lstStyle/>
                    <a:p>
                      <a:pPr algn="ctr" fontAlgn="ctr"/>
                      <a:r>
                        <a:rPr lang="en-US" sz="1600" b="0" i="0" u="none" strike="noStrike" dirty="0">
                          <a:solidFill>
                            <a:srgbClr val="000000"/>
                          </a:solidFill>
                          <a:effectLst/>
                          <a:latin typeface="Arial"/>
                        </a:rPr>
                        <a:t>2.55 x</a:t>
                      </a:r>
                    </a:p>
                  </a:txBody>
                  <a:tcPr marL="6350" marR="6350" marT="6350" marB="0" anchor="ctr"/>
                </a:tc>
                <a:extLst>
                  <a:ext uri="{0D108BD9-81ED-4DB2-BD59-A6C34878D82A}">
                    <a16:rowId xmlns="" xmlns:a16="http://schemas.microsoft.com/office/drawing/2014/main" val="10005"/>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vMerge="1">
                  <a:txBody>
                    <a:bodyPr/>
                    <a:lstStyle/>
                    <a:p>
                      <a:endParaRPr lang="en-US"/>
                    </a:p>
                  </a:txBody>
                  <a:tcPr/>
                </a:tc>
                <a:tc>
                  <a:txBody>
                    <a:bodyPr/>
                    <a:lstStyle/>
                    <a:p>
                      <a:pPr algn="ctr"/>
                      <a:r>
                        <a:rPr lang="en-US" sz="1100" dirty="0"/>
                        <a:t>0.8533</a:t>
                      </a:r>
                    </a:p>
                  </a:txBody>
                  <a:tcPr anchor="ctr"/>
                </a:tc>
                <a:tc vMerge="1">
                  <a:txBody>
                    <a:bodyPr/>
                    <a:lstStyle/>
                    <a:p>
                      <a:endParaRPr lang="en-US"/>
                    </a:p>
                  </a:txBody>
                  <a:tcPr/>
                </a:tc>
                <a:extLst>
                  <a:ext uri="{0D108BD9-81ED-4DB2-BD59-A6C34878D82A}">
                    <a16:rowId xmlns="" xmlns:a16="http://schemas.microsoft.com/office/drawing/2014/main" val="10006"/>
                  </a:ext>
                </a:extLst>
              </a:tr>
              <a:tr h="547769">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rowSpan="2">
                  <a:txBody>
                    <a:bodyPr/>
                    <a:lstStyle/>
                    <a:p>
                      <a:pPr algn="ctr" fontAlgn="ctr"/>
                      <a:r>
                        <a:rPr lang="en-US" sz="1600" b="0" i="0" u="none" strike="noStrike" dirty="0">
                          <a:solidFill>
                            <a:srgbClr val="000000"/>
                          </a:solidFill>
                          <a:effectLst/>
                          <a:latin typeface="Arial"/>
                        </a:rPr>
                        <a:t>1.92 x</a:t>
                      </a:r>
                    </a:p>
                  </a:txBody>
                  <a:tcPr marL="6350" marR="6350" marT="6350" marB="0" anchor="ctr"/>
                </a:tc>
                <a:tc>
                  <a:txBody>
                    <a:bodyPr/>
                    <a:lstStyle/>
                    <a:p>
                      <a:pPr algn="ctr"/>
                      <a:r>
                        <a:rPr lang="en-US" sz="1100" dirty="0"/>
                        <a:t>0.0908</a:t>
                      </a:r>
                    </a:p>
                  </a:txBody>
                  <a:tcPr anchor="ctr"/>
                </a:tc>
                <a:tc rowSpan="2">
                  <a:txBody>
                    <a:bodyPr/>
                    <a:lstStyle/>
                    <a:p>
                      <a:pPr algn="ctr" fontAlgn="ctr"/>
                      <a:r>
                        <a:rPr lang="en-US" sz="1600" b="0" i="0" u="none" strike="noStrike" dirty="0">
                          <a:solidFill>
                            <a:srgbClr val="000000"/>
                          </a:solidFill>
                          <a:effectLst/>
                          <a:latin typeface="Arial"/>
                        </a:rPr>
                        <a:t>7.39 x</a:t>
                      </a:r>
                    </a:p>
                  </a:txBody>
                  <a:tcPr marL="6350" marR="6350" marT="6350" marB="0" anchor="ctr"/>
                </a:tc>
                <a:extLst>
                  <a:ext uri="{0D108BD9-81ED-4DB2-BD59-A6C34878D82A}">
                    <a16:rowId xmlns="" xmlns:a16="http://schemas.microsoft.com/office/drawing/2014/main" val="10007"/>
                  </a:ext>
                </a:extLst>
              </a:tr>
              <a:tr h="547769">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vMerge="1">
                  <a:txBody>
                    <a:bodyPr/>
                    <a:lstStyle/>
                    <a:p>
                      <a:endParaRPr lang="en-US"/>
                    </a:p>
                  </a:txBody>
                  <a:tcPr/>
                </a:tc>
                <a:tc>
                  <a:txBody>
                    <a:bodyPr/>
                    <a:lstStyle/>
                    <a:p>
                      <a:pPr algn="ctr"/>
                      <a:r>
                        <a:rPr lang="en-US" sz="1100" dirty="0"/>
                        <a:t>0.6714</a:t>
                      </a:r>
                    </a:p>
                  </a:txBody>
                  <a:tcPr anchor="ctr"/>
                </a:tc>
                <a:tc vMerge="1">
                  <a:txBody>
                    <a:bodyPr/>
                    <a:lstStyle/>
                    <a:p>
                      <a:endParaRPr lang="en-US"/>
                    </a:p>
                  </a:txBody>
                  <a:tcPr/>
                </a:tc>
                <a:extLst>
                  <a:ext uri="{0D108BD9-81ED-4DB2-BD59-A6C34878D82A}">
                    <a16:rowId xmlns="" xmlns:a16="http://schemas.microsoft.com/office/drawing/2014/main" val="10008"/>
                  </a:ext>
                </a:extLst>
              </a:tr>
            </a:tbl>
          </a:graphicData>
        </a:graphic>
      </p:graphicFrame>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6702" r="71816" b="5404"/>
          <a:stretch/>
        </p:blipFill>
        <p:spPr bwMode="auto">
          <a:xfrm>
            <a:off x="8018714" y="421556"/>
            <a:ext cx="4173286" cy="64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450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2299/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907" y="15875"/>
            <a:ext cx="6874093" cy="357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00" y="168275"/>
            <a:ext cx="4970976" cy="369332"/>
          </a:xfrm>
          <a:prstGeom prst="rect">
            <a:avLst/>
          </a:prstGeom>
          <a:noFill/>
        </p:spPr>
        <p:txBody>
          <a:bodyPr wrap="none" rtlCol="0">
            <a:spAutoFit/>
          </a:bodyPr>
          <a:lstStyle/>
          <a:p>
            <a:r>
              <a:rPr lang="en-US" dirty="0" err="1"/>
              <a:t>Boruta</a:t>
            </a:r>
            <a:r>
              <a:rPr lang="en-US" dirty="0"/>
              <a:t> on a </a:t>
            </a:r>
            <a:r>
              <a:rPr lang="en-US" b="1" dirty="0">
                <a:solidFill>
                  <a:srgbClr val="FF0000"/>
                </a:solidFill>
              </a:rPr>
              <a:t>single 94 sample run </a:t>
            </a:r>
            <a:r>
              <a:rPr lang="en-US" dirty="0"/>
              <a:t>(500 trees/forest)</a:t>
            </a:r>
          </a:p>
        </p:txBody>
      </p:sp>
      <p:sp>
        <p:nvSpPr>
          <p:cNvPr id="5" name="TextBox 4"/>
          <p:cNvSpPr txBox="1"/>
          <p:nvPr/>
        </p:nvSpPr>
        <p:spPr>
          <a:xfrm>
            <a:off x="924448" y="3748035"/>
            <a:ext cx="2612767" cy="369332"/>
          </a:xfrm>
          <a:prstGeom prst="rect">
            <a:avLst/>
          </a:prstGeom>
          <a:noFill/>
        </p:spPr>
        <p:txBody>
          <a:bodyPr wrap="none" rtlCol="0">
            <a:spAutoFit/>
          </a:bodyPr>
          <a:lstStyle/>
          <a:p>
            <a:r>
              <a:rPr lang="en-US" dirty="0"/>
              <a:t>All-feature random forest </a:t>
            </a:r>
          </a:p>
        </p:txBody>
      </p:sp>
      <p:pic>
        <p:nvPicPr>
          <p:cNvPr id="307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81517" r="56382"/>
          <a:stretch/>
        </p:blipFill>
        <p:spPr bwMode="auto">
          <a:xfrm>
            <a:off x="0" y="1199173"/>
            <a:ext cx="5317907"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769427" y="3796658"/>
            <a:ext cx="5875006" cy="646331"/>
          </a:xfrm>
          <a:prstGeom prst="rect">
            <a:avLst/>
          </a:prstGeom>
          <a:noFill/>
        </p:spPr>
        <p:txBody>
          <a:bodyPr wrap="none" rtlCol="0">
            <a:spAutoFit/>
          </a:bodyPr>
          <a:lstStyle/>
          <a:p>
            <a:r>
              <a:rPr lang="en-US" dirty="0" err="1"/>
              <a:t>Boruta</a:t>
            </a:r>
            <a:r>
              <a:rPr lang="en-US" dirty="0"/>
              <a:t>-selected features random forest</a:t>
            </a:r>
          </a:p>
          <a:p>
            <a:r>
              <a:rPr lang="en-US" dirty="0"/>
              <a:t>Accuracy ~2.5x higher as the random process is re-calculated</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4277" r="72967"/>
          <a:stretch/>
        </p:blipFill>
        <p:spPr bwMode="auto">
          <a:xfrm>
            <a:off x="0" y="4360984"/>
            <a:ext cx="3295859" cy="233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62892" r="73956" b="4013"/>
          <a:stretch/>
        </p:blipFill>
        <p:spPr bwMode="auto">
          <a:xfrm>
            <a:off x="6076283" y="4532503"/>
            <a:ext cx="3175279" cy="216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147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3468/graphics/plot_zoom_png?width=1680&amp;height=9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33468/graphics/plot_zoom_png?width=1680&amp;height=970"/>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3550" y="3571875"/>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947400" y="3571875"/>
            <a:ext cx="575863" cy="369332"/>
          </a:xfrm>
          <a:prstGeom prst="rect">
            <a:avLst/>
          </a:prstGeom>
          <a:noFill/>
        </p:spPr>
        <p:txBody>
          <a:bodyPr wrap="none" rtlCol="0">
            <a:spAutoFit/>
          </a:bodyPr>
          <a:lstStyle/>
          <a:p>
            <a:r>
              <a:rPr lang="en-US" dirty="0"/>
              <a:t>Oral</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168275"/>
            <a:ext cx="6473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071100" y="320675"/>
            <a:ext cx="1044710" cy="369332"/>
          </a:xfrm>
          <a:prstGeom prst="rect">
            <a:avLst/>
          </a:prstGeom>
          <a:noFill/>
        </p:spPr>
        <p:txBody>
          <a:bodyPr wrap="none" rtlCol="0">
            <a:spAutoFit/>
          </a:bodyPr>
          <a:lstStyle/>
          <a:p>
            <a:r>
              <a:rPr lang="en-US" dirty="0" err="1"/>
              <a:t>MeJA</a:t>
            </a:r>
            <a:r>
              <a:rPr lang="en-US" dirty="0"/>
              <a:t> 0.1</a:t>
            </a:r>
          </a:p>
        </p:txBody>
      </p:sp>
      <p:sp>
        <p:nvSpPr>
          <p:cNvPr id="7" name="TextBox 6"/>
          <p:cNvSpPr txBox="1"/>
          <p:nvPr/>
        </p:nvSpPr>
        <p:spPr>
          <a:xfrm>
            <a:off x="4889500" y="136009"/>
            <a:ext cx="1156792" cy="369332"/>
          </a:xfrm>
          <a:prstGeom prst="rect">
            <a:avLst/>
          </a:prstGeom>
          <a:noFill/>
        </p:spPr>
        <p:txBody>
          <a:bodyPr wrap="none" rtlCol="0">
            <a:spAutoFit/>
          </a:bodyPr>
          <a:lstStyle/>
          <a:p>
            <a:r>
              <a:rPr lang="en-US" dirty="0"/>
              <a:t>In </a:t>
            </a:r>
            <a:r>
              <a:rPr lang="en-US" dirty="0" err="1"/>
              <a:t>AT_root</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5"/>
            <a:ext cx="5994400" cy="50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474845" y="292616"/>
            <a:ext cx="1044710" cy="369332"/>
          </a:xfrm>
          <a:prstGeom prst="rect">
            <a:avLst/>
          </a:prstGeom>
          <a:noFill/>
        </p:spPr>
        <p:txBody>
          <a:bodyPr wrap="none" rtlCol="0">
            <a:spAutoFit/>
          </a:bodyPr>
          <a:lstStyle/>
          <a:p>
            <a:r>
              <a:rPr lang="en-US" dirty="0" err="1"/>
              <a:t>MeJA</a:t>
            </a:r>
            <a:r>
              <a:rPr lang="en-US" dirty="0"/>
              <a:t> 1.0</a:t>
            </a:r>
          </a:p>
        </p:txBody>
      </p:sp>
      <p:sp>
        <p:nvSpPr>
          <p:cNvPr id="12" name="TextBox 11"/>
          <p:cNvSpPr txBox="1"/>
          <p:nvPr/>
        </p:nvSpPr>
        <p:spPr>
          <a:xfrm>
            <a:off x="3187700" y="3810516"/>
            <a:ext cx="850169" cy="369332"/>
          </a:xfrm>
          <a:prstGeom prst="rect">
            <a:avLst/>
          </a:prstGeom>
          <a:noFill/>
        </p:spPr>
        <p:txBody>
          <a:bodyPr wrap="none" rtlCol="0">
            <a:spAutoFit/>
          </a:bodyPr>
          <a:lstStyle/>
          <a:p>
            <a:r>
              <a:rPr lang="en-US" dirty="0"/>
              <a:t>control</a:t>
            </a:r>
          </a:p>
        </p:txBody>
      </p:sp>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292" y="3810516"/>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880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200" y="-127000"/>
            <a:ext cx="8940800" cy="7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1600" y="1"/>
            <a:ext cx="5892800" cy="615553"/>
          </a:xfrm>
          <a:prstGeom prst="rect">
            <a:avLst/>
          </a:prstGeom>
          <a:noFill/>
        </p:spPr>
        <p:txBody>
          <a:bodyPr wrap="square" lIns="121917" tIns="60958" rIns="121917" bIns="60958" rtlCol="0">
            <a:spAutoFit/>
          </a:bodyPr>
          <a:lstStyle/>
          <a:p>
            <a:r>
              <a:rPr lang="en-US" sz="3200" b="1" dirty="0"/>
              <a:t>Heat trees show full taxonomy</a:t>
            </a:r>
          </a:p>
        </p:txBody>
      </p:sp>
      <p:sp>
        <p:nvSpPr>
          <p:cNvPr id="7" name="Rectangle 6"/>
          <p:cNvSpPr/>
          <p:nvPr/>
        </p:nvSpPr>
        <p:spPr>
          <a:xfrm>
            <a:off x="2" y="1905000"/>
            <a:ext cx="3962399" cy="707882"/>
          </a:xfrm>
          <a:prstGeom prst="rect">
            <a:avLst/>
          </a:prstGeom>
        </p:spPr>
        <p:txBody>
          <a:bodyPr wrap="square" lIns="121917" tIns="60958" rIns="121917" bIns="60958">
            <a:spAutoFit/>
          </a:bodyPr>
          <a:lstStyle/>
          <a:p>
            <a:pPr marL="380990" indent="-380990">
              <a:buFont typeface="Arial" pitchFamily="34" charset="0"/>
              <a:buChar char="•"/>
            </a:pPr>
            <a:endParaRPr lang="en-US" sz="1900" dirty="0"/>
          </a:p>
          <a:p>
            <a:pPr marL="380990" indent="-380990">
              <a:buFont typeface="Arial" pitchFamily="34" charset="0"/>
              <a:buChar char="•"/>
            </a:pPr>
            <a:endParaRPr lang="en-US" sz="1900" dirty="0"/>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4" name="Rectangle 3"/>
          <p:cNvSpPr/>
          <p:nvPr/>
        </p:nvSpPr>
        <p:spPr>
          <a:xfrm>
            <a:off x="33868" y="1102951"/>
            <a:ext cx="4131733" cy="3046984"/>
          </a:xfrm>
          <a:prstGeom prst="rect">
            <a:avLst/>
          </a:prstGeom>
        </p:spPr>
        <p:txBody>
          <a:bodyPr wrap="square" lIns="121917" tIns="60958" rIns="121917" bIns="60958">
            <a:spAutoFit/>
          </a:bodyPr>
          <a:lstStyle/>
          <a:p>
            <a:pPr marL="380990" indent="-380990">
              <a:buFont typeface="Arial" pitchFamily="34" charset="0"/>
              <a:buChar char="•"/>
            </a:pPr>
            <a:r>
              <a:rPr lang="en-US" sz="1900" dirty="0"/>
              <a:t>A full </a:t>
            </a:r>
            <a:r>
              <a:rPr lang="en-US" sz="1900" dirty="0" err="1"/>
              <a:t>phylogentic</a:t>
            </a:r>
            <a:r>
              <a:rPr lang="en-US" sz="1900" dirty="0"/>
              <a:t> tree with colors and sizes representing taxa abundances</a:t>
            </a:r>
          </a:p>
          <a:p>
            <a:pPr marL="380990" indent="-380990">
              <a:buFont typeface="Arial" pitchFamily="34" charset="0"/>
              <a:buChar char="•"/>
            </a:pPr>
            <a:endParaRPr lang="en-US" sz="1900" dirty="0"/>
          </a:p>
          <a:p>
            <a:pPr marL="380990" indent="-380990">
              <a:buFont typeface="Arial" pitchFamily="34" charset="0"/>
              <a:buChar char="•"/>
            </a:pPr>
            <a:r>
              <a:rPr lang="en-US" sz="1900" dirty="0"/>
              <a:t>Also shows significant pairwise differences</a:t>
            </a:r>
          </a:p>
          <a:p>
            <a:pPr marL="380990" indent="-380990">
              <a:buFont typeface="Arial" pitchFamily="34" charset="0"/>
              <a:buChar char="•"/>
            </a:pPr>
            <a:endParaRPr lang="en-US" sz="1900" dirty="0"/>
          </a:p>
          <a:p>
            <a:pPr marL="380990" indent="-380990">
              <a:buFont typeface="Arial" pitchFamily="34" charset="0"/>
              <a:buChar char="•"/>
            </a:pPr>
            <a:r>
              <a:rPr lang="en-US" sz="1900" dirty="0" err="1"/>
              <a:t>Metacoder</a:t>
            </a:r>
            <a:r>
              <a:rPr lang="en-US" sz="1900" dirty="0"/>
              <a:t>:: </a:t>
            </a:r>
            <a:r>
              <a:rPr lang="en-US" sz="1900" dirty="0" err="1"/>
              <a:t>heat_tree_matrix</a:t>
            </a:r>
            <a:r>
              <a:rPr lang="en-US" sz="1900" dirty="0"/>
              <a:t> ()</a:t>
            </a:r>
          </a:p>
          <a:p>
            <a:pPr marL="380990" indent="-380990">
              <a:buFont typeface="Arial" pitchFamily="34" charset="0"/>
              <a:buChar char="•"/>
            </a:pPr>
            <a:endParaRPr lang="en-US" sz="1900" dirty="0"/>
          </a:p>
          <a:p>
            <a:endParaRPr lang="en-US" sz="1900" dirty="0"/>
          </a:p>
        </p:txBody>
      </p:sp>
      <p:sp>
        <p:nvSpPr>
          <p:cNvPr id="8" name="Rectangle 7"/>
          <p:cNvSpPr/>
          <p:nvPr/>
        </p:nvSpPr>
        <p:spPr>
          <a:xfrm>
            <a:off x="33868" y="3848973"/>
            <a:ext cx="3048000" cy="707882"/>
          </a:xfrm>
          <a:prstGeom prst="rect">
            <a:avLst/>
          </a:prstGeom>
        </p:spPr>
        <p:txBody>
          <a:bodyPr wrap="square" lIns="121917" tIns="60958" rIns="121917" bIns="60958">
            <a:spAutoFit/>
          </a:bodyPr>
          <a:lstStyle/>
          <a:p>
            <a:pPr marL="380990" indent="-380990">
              <a:buFont typeface="Arial" pitchFamily="34" charset="0"/>
              <a:buChar char="•"/>
            </a:pPr>
            <a:r>
              <a:rPr lang="en-US" sz="1900" dirty="0"/>
              <a:t>The trick is to focus on one section at a time…</a:t>
            </a:r>
          </a:p>
        </p:txBody>
      </p:sp>
      <p:sp>
        <p:nvSpPr>
          <p:cNvPr id="3" name="TextBox 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1339007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2" name="Rectangle 1"/>
          <p:cNvSpPr/>
          <p:nvPr/>
        </p:nvSpPr>
        <p:spPr>
          <a:xfrm>
            <a:off x="5897513" y="2541901"/>
            <a:ext cx="2735428" cy="1254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349" b="69792"/>
          <a:stretch/>
        </p:blipFill>
        <p:spPr bwMode="auto">
          <a:xfrm>
            <a:off x="101600" y="865501"/>
            <a:ext cx="1208312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p:cNvSpPr/>
          <p:nvPr/>
        </p:nvSpPr>
        <p:spPr>
          <a:xfrm rot="19168777">
            <a:off x="1205067" y="1607699"/>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rot="19168777">
            <a:off x="4867726" y="1607700"/>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rot="19168777">
            <a:off x="8605401" y="1607697"/>
            <a:ext cx="243236"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9168777">
            <a:off x="321369"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9168777">
            <a:off x="7697536"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4" name="Oval 23"/>
          <p:cNvSpPr/>
          <p:nvPr/>
        </p:nvSpPr>
        <p:spPr>
          <a:xfrm rot="19168777">
            <a:off x="4049447" y="31910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rot="19168777">
            <a:off x="9323136" y="3409527"/>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rot="19168777">
            <a:off x="5670247" y="3434924"/>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9168777">
            <a:off x="1915848" y="3409526"/>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9168777">
            <a:off x="3313323" y="3146635"/>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9168777">
            <a:off x="6965874" y="3132357"/>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9168777">
            <a:off x="10725074" y="3157756"/>
            <a:ext cx="185607" cy="417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9168777">
            <a:off x="10247049" y="3714328"/>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Oval 33"/>
          <p:cNvSpPr/>
          <p:nvPr/>
        </p:nvSpPr>
        <p:spPr>
          <a:xfrm rot="19168777">
            <a:off x="6589448" y="3739723"/>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9168777">
            <a:off x="2844148" y="3739721"/>
            <a:ext cx="241816" cy="245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Rectangle 2"/>
          <p:cNvSpPr/>
          <p:nvPr/>
        </p:nvSpPr>
        <p:spPr>
          <a:xfrm>
            <a:off x="101602" y="1433723"/>
            <a:ext cx="827577" cy="307776"/>
          </a:xfrm>
          <a:prstGeom prst="rect">
            <a:avLst/>
          </a:prstGeom>
        </p:spPr>
        <p:txBody>
          <a:bodyPr wrap="none" lIns="121917" tIns="60958" rIns="121917" bIns="60958">
            <a:spAutoFit/>
          </a:bodyPr>
          <a:lstStyle/>
          <a:p>
            <a:r>
              <a:rPr lang="en-US" sz="1200" dirty="0"/>
              <a:t>g__67-14</a:t>
            </a:r>
          </a:p>
        </p:txBody>
      </p:sp>
      <p:sp>
        <p:nvSpPr>
          <p:cNvPr id="36" name="Rectangle 35"/>
          <p:cNvSpPr/>
          <p:nvPr/>
        </p:nvSpPr>
        <p:spPr>
          <a:xfrm>
            <a:off x="101600" y="3444059"/>
            <a:ext cx="846813" cy="307776"/>
          </a:xfrm>
          <a:prstGeom prst="rect">
            <a:avLst/>
          </a:prstGeom>
        </p:spPr>
        <p:txBody>
          <a:bodyPr wrap="none" lIns="121917" tIns="60958" rIns="121917" bIns="60958">
            <a:spAutoFit/>
          </a:bodyPr>
          <a:lstStyle/>
          <a:p>
            <a:r>
              <a:rPr lang="en-US" sz="1200" dirty="0"/>
              <a:t>g__</a:t>
            </a:r>
            <a:r>
              <a:rPr lang="en-US" sz="1200" dirty="0" err="1"/>
              <a:t>Bosea</a:t>
            </a:r>
            <a:endParaRPr lang="en-US" sz="1200" dirty="0"/>
          </a:p>
        </p:txBody>
      </p:sp>
      <p:sp>
        <p:nvSpPr>
          <p:cNvPr id="37" name="Rectangle 36"/>
          <p:cNvSpPr/>
          <p:nvPr/>
        </p:nvSpPr>
        <p:spPr>
          <a:xfrm>
            <a:off x="1070926" y="3594883"/>
            <a:ext cx="797655" cy="307776"/>
          </a:xfrm>
          <a:prstGeom prst="rect">
            <a:avLst/>
          </a:prstGeom>
        </p:spPr>
        <p:txBody>
          <a:bodyPr wrap="none" lIns="121917" tIns="60958" rIns="121917" bIns="60958">
            <a:spAutoFit/>
          </a:bodyPr>
          <a:lstStyle/>
          <a:p>
            <a:r>
              <a:rPr lang="en-US" sz="1200" dirty="0"/>
              <a:t>g__A21b</a:t>
            </a:r>
          </a:p>
        </p:txBody>
      </p:sp>
      <p:sp>
        <p:nvSpPr>
          <p:cNvPr id="38" name="Rectangle 37"/>
          <p:cNvSpPr/>
          <p:nvPr/>
        </p:nvSpPr>
        <p:spPr>
          <a:xfrm>
            <a:off x="2389362" y="4015096"/>
            <a:ext cx="1167415" cy="307776"/>
          </a:xfrm>
          <a:prstGeom prst="rect">
            <a:avLst/>
          </a:prstGeom>
        </p:spPr>
        <p:txBody>
          <a:bodyPr wrap="none" lIns="121917" tIns="60958" rIns="121917" bIns="60958">
            <a:spAutoFit/>
          </a:bodyPr>
          <a:lstStyle/>
          <a:p>
            <a:r>
              <a:rPr lang="en-US" sz="1200" dirty="0"/>
              <a:t>g__</a:t>
            </a:r>
            <a:r>
              <a:rPr lang="en-US" sz="1200" dirty="0" err="1"/>
              <a:t>pelomonas</a:t>
            </a:r>
            <a:endParaRPr lang="en-US" sz="1200" dirty="0"/>
          </a:p>
        </p:txBody>
      </p:sp>
      <p:sp>
        <p:nvSpPr>
          <p:cNvPr id="7" name="Rectangle 6"/>
          <p:cNvSpPr/>
          <p:nvPr/>
        </p:nvSpPr>
        <p:spPr>
          <a:xfrm>
            <a:off x="3406126" y="3525635"/>
            <a:ext cx="1488015" cy="307776"/>
          </a:xfrm>
          <a:prstGeom prst="rect">
            <a:avLst/>
          </a:prstGeom>
        </p:spPr>
        <p:txBody>
          <a:bodyPr wrap="none" lIns="121917" tIns="60958" rIns="121917" bIns="60958">
            <a:spAutoFit/>
          </a:bodyPr>
          <a:lstStyle/>
          <a:p>
            <a:r>
              <a:rPr lang="en-US" sz="1200" dirty="0"/>
              <a:t>g__</a:t>
            </a:r>
            <a:r>
              <a:rPr lang="en-US" sz="1200" dirty="0" err="1"/>
              <a:t>Sporocytophaga</a:t>
            </a:r>
            <a:endParaRPr lang="en-US" sz="1200" dirty="0"/>
          </a:p>
        </p:txBody>
      </p:sp>
      <p:sp>
        <p:nvSpPr>
          <p:cNvPr id="8" name="TextBox 7"/>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9" name="TextBox 8"/>
          <p:cNvSpPr txBox="1"/>
          <p:nvPr/>
        </p:nvSpPr>
        <p:spPr>
          <a:xfrm>
            <a:off x="3064083" y="4851400"/>
            <a:ext cx="4215507" cy="1508101"/>
          </a:xfrm>
          <a:prstGeom prst="rect">
            <a:avLst/>
          </a:prstGeom>
          <a:noFill/>
        </p:spPr>
        <p:txBody>
          <a:bodyPr wrap="none" lIns="121917" tIns="60958" rIns="121917" bIns="60958" rtlCol="0">
            <a:spAutoFit/>
          </a:bodyPr>
          <a:lstStyle/>
          <a:p>
            <a:r>
              <a:rPr lang="en-US" b="1" dirty="0">
                <a:solidFill>
                  <a:srgbClr val="FF0000"/>
                </a:solidFill>
              </a:rPr>
              <a:t>g__67-14 from o__</a:t>
            </a:r>
            <a:r>
              <a:rPr lang="en-US" b="1" dirty="0" err="1">
                <a:solidFill>
                  <a:srgbClr val="FF0000"/>
                </a:solidFill>
              </a:rPr>
              <a:t>Solirubrobacterales</a:t>
            </a:r>
            <a:endParaRPr lang="en-US" b="1" dirty="0">
              <a:solidFill>
                <a:srgbClr val="FF0000"/>
              </a:solidFill>
            </a:endParaRPr>
          </a:p>
          <a:p>
            <a:r>
              <a:rPr lang="en-US" b="1" dirty="0">
                <a:solidFill>
                  <a:srgbClr val="FF0000"/>
                </a:solidFill>
              </a:rPr>
              <a:t>g__</a:t>
            </a:r>
            <a:r>
              <a:rPr lang="en-US" b="1" dirty="0" err="1">
                <a:solidFill>
                  <a:srgbClr val="FF0000"/>
                </a:solidFill>
              </a:rPr>
              <a:t>Bosea</a:t>
            </a:r>
            <a:r>
              <a:rPr lang="en-US" b="1" dirty="0">
                <a:solidFill>
                  <a:srgbClr val="FF0000"/>
                </a:solidFill>
              </a:rPr>
              <a:t> from o__</a:t>
            </a:r>
            <a:r>
              <a:rPr lang="en-US" b="1" dirty="0" err="1">
                <a:solidFill>
                  <a:srgbClr val="FF0000"/>
                </a:solidFill>
              </a:rPr>
              <a:t>Rhizobiaeles</a:t>
            </a:r>
            <a:endParaRPr lang="en-US" b="1" dirty="0">
              <a:solidFill>
                <a:srgbClr val="FF0000"/>
              </a:solidFill>
            </a:endParaRPr>
          </a:p>
          <a:p>
            <a:r>
              <a:rPr lang="en-US" b="1" dirty="0">
                <a:solidFill>
                  <a:srgbClr val="FF0000"/>
                </a:solidFill>
              </a:rPr>
              <a:t>g__A21b from o__</a:t>
            </a:r>
            <a:r>
              <a:rPr lang="en-US" b="1" dirty="0" err="1">
                <a:solidFill>
                  <a:srgbClr val="FF0000"/>
                </a:solidFill>
              </a:rPr>
              <a:t>Burkholderiales</a:t>
            </a:r>
            <a:endParaRPr lang="en-US" b="1" dirty="0">
              <a:solidFill>
                <a:srgbClr val="FF0000"/>
              </a:solidFill>
            </a:endParaRPr>
          </a:p>
          <a:p>
            <a:r>
              <a:rPr lang="en-US" b="1" dirty="0">
                <a:solidFill>
                  <a:srgbClr val="FF0000"/>
                </a:solidFill>
              </a:rPr>
              <a:t>g__</a:t>
            </a:r>
            <a:r>
              <a:rPr lang="en-US" b="1" dirty="0" err="1">
                <a:solidFill>
                  <a:srgbClr val="FF0000"/>
                </a:solidFill>
              </a:rPr>
              <a:t>Pelomonas</a:t>
            </a:r>
            <a:r>
              <a:rPr lang="en-US" b="1" dirty="0">
                <a:solidFill>
                  <a:srgbClr val="FF0000"/>
                </a:solidFill>
              </a:rPr>
              <a:t> from </a:t>
            </a:r>
            <a:r>
              <a:rPr lang="en-US" b="1" dirty="0" err="1">
                <a:solidFill>
                  <a:srgbClr val="FF0000"/>
                </a:solidFill>
              </a:rPr>
              <a:t>f_Comonadaeceae</a:t>
            </a:r>
            <a:endParaRPr lang="en-US" b="1" dirty="0">
              <a:solidFill>
                <a:srgbClr val="FF0000"/>
              </a:solidFill>
            </a:endParaRPr>
          </a:p>
          <a:p>
            <a:r>
              <a:rPr lang="en-US" b="1" dirty="0">
                <a:solidFill>
                  <a:srgbClr val="FF0000"/>
                </a:solidFill>
              </a:rPr>
              <a:t>g__</a:t>
            </a:r>
            <a:r>
              <a:rPr lang="en-US" b="1" dirty="0" err="1">
                <a:solidFill>
                  <a:srgbClr val="FF0000"/>
                </a:solidFill>
              </a:rPr>
              <a:t>Sporocytophaga</a:t>
            </a:r>
            <a:r>
              <a:rPr lang="en-US" b="1" dirty="0">
                <a:solidFill>
                  <a:srgbClr val="FF0000"/>
                </a:solidFill>
              </a:rPr>
              <a:t> from </a:t>
            </a:r>
            <a:r>
              <a:rPr lang="en-US" b="1" dirty="0" err="1">
                <a:solidFill>
                  <a:srgbClr val="FF0000"/>
                </a:solidFill>
              </a:rPr>
              <a:t>o_Cytophagales</a:t>
            </a:r>
            <a:endParaRPr lang="en-US" b="1" dirty="0">
              <a:solidFill>
                <a:srgbClr val="FF0000"/>
              </a:solidFill>
            </a:endParaRPr>
          </a:p>
        </p:txBody>
      </p:sp>
      <p:sp>
        <p:nvSpPr>
          <p:cNvPr id="41" name="TextBox 40"/>
          <p:cNvSpPr txBox="1"/>
          <p:nvPr/>
        </p:nvSpPr>
        <p:spPr>
          <a:xfrm>
            <a:off x="3455692" y="4307512"/>
            <a:ext cx="3107848" cy="615549"/>
          </a:xfrm>
          <a:prstGeom prst="rect">
            <a:avLst/>
          </a:prstGeom>
          <a:noFill/>
        </p:spPr>
        <p:txBody>
          <a:bodyPr wrap="square" lIns="121917" tIns="60958" rIns="121917" bIns="60958" rtlCol="0">
            <a:spAutoFit/>
          </a:bodyPr>
          <a:lstStyle/>
          <a:p>
            <a:r>
              <a:rPr lang="en-US" sz="1600" dirty="0"/>
              <a:t>Taxa consistently more abundant in treatments than controls</a:t>
            </a:r>
          </a:p>
        </p:txBody>
      </p:sp>
      <p:sp>
        <p:nvSpPr>
          <p:cNvPr id="32" name="Snip Diagonal Corner Rectangle 31"/>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3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601" t="74414" r="38755" b="5178"/>
          <a:stretch/>
        </p:blipFill>
        <p:spPr bwMode="auto">
          <a:xfrm>
            <a:off x="11365119" y="3366610"/>
            <a:ext cx="826883" cy="103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
        <p:nvSpPr>
          <p:cNvPr id="42" name="Oval 41"/>
          <p:cNvSpPr/>
          <p:nvPr/>
        </p:nvSpPr>
        <p:spPr>
          <a:xfrm rot="16561433">
            <a:off x="2990929" y="1279633"/>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6561433">
            <a:off x="2982413" y="269455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6561433">
            <a:off x="2840225" y="3440549"/>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6561433">
            <a:off x="1093641" y="3317118"/>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956536" y="1743290"/>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7676376">
            <a:off x="2123604" y="1661350"/>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 name="Rectangle 3"/>
          <p:cNvSpPr/>
          <p:nvPr/>
        </p:nvSpPr>
        <p:spPr>
          <a:xfrm>
            <a:off x="5449605" y="3244334"/>
            <a:ext cx="1292790" cy="369332"/>
          </a:xfrm>
          <a:prstGeom prst="rect">
            <a:avLst/>
          </a:prstGeom>
        </p:spPr>
        <p:txBody>
          <a:bodyPr wrap="none">
            <a:spAutoFit/>
          </a:bodyPr>
          <a:lstStyle/>
          <a:p>
            <a:r>
              <a:rPr lang="en-US" dirty="0" err="1"/>
              <a:t>Rhizobacter</a:t>
            </a:r>
            <a:endParaRPr lang="en-US" dirty="0"/>
          </a:p>
        </p:txBody>
      </p:sp>
      <p:sp>
        <p:nvSpPr>
          <p:cNvPr id="48" name="TextBox 47"/>
          <p:cNvSpPr txBox="1"/>
          <p:nvPr/>
        </p:nvSpPr>
        <p:spPr>
          <a:xfrm>
            <a:off x="7508101" y="4876053"/>
            <a:ext cx="4112658" cy="1785100"/>
          </a:xfrm>
          <a:prstGeom prst="rect">
            <a:avLst/>
          </a:prstGeom>
          <a:noFill/>
        </p:spPr>
        <p:txBody>
          <a:bodyPr wrap="none" lIns="121917" tIns="60958" rIns="121917" bIns="60958" rtlCol="0">
            <a:spAutoFit/>
          </a:bodyPr>
          <a:lstStyle/>
          <a:p>
            <a:r>
              <a:rPr lang="en-US" b="1" dirty="0">
                <a:solidFill>
                  <a:schemeClr val="accent1"/>
                </a:solidFill>
              </a:rPr>
              <a:t>g__ </a:t>
            </a:r>
            <a:r>
              <a:rPr lang="en-US" b="1" dirty="0" err="1">
                <a:solidFill>
                  <a:schemeClr val="accent1"/>
                </a:solidFill>
              </a:rPr>
              <a:t>Rhizobacter</a:t>
            </a:r>
            <a:r>
              <a:rPr lang="en-US" b="1" dirty="0">
                <a:solidFill>
                  <a:schemeClr val="accent1"/>
                </a:solidFill>
              </a:rPr>
              <a:t> from </a:t>
            </a:r>
            <a:r>
              <a:rPr lang="en-US" b="1" dirty="0" err="1">
                <a:solidFill>
                  <a:schemeClr val="accent1"/>
                </a:solidFill>
              </a:rPr>
              <a:t>f_Comonadaeceae</a:t>
            </a:r>
            <a:endParaRPr lang="en-US" b="1" dirty="0">
              <a:solidFill>
                <a:schemeClr val="accent1"/>
              </a:solidFill>
            </a:endParaRPr>
          </a:p>
          <a:p>
            <a:r>
              <a:rPr lang="en-US" b="1" dirty="0">
                <a:solidFill>
                  <a:schemeClr val="accent1"/>
                </a:solidFill>
              </a:rPr>
              <a:t>g__ </a:t>
            </a:r>
            <a:r>
              <a:rPr lang="en-US" b="1" dirty="0" err="1">
                <a:solidFill>
                  <a:schemeClr val="accent1"/>
                </a:solidFill>
              </a:rPr>
              <a:t>Neorhizobium</a:t>
            </a:r>
            <a:r>
              <a:rPr lang="en-US" b="1" dirty="0">
                <a:solidFill>
                  <a:schemeClr val="accent1"/>
                </a:solidFill>
              </a:rPr>
              <a:t> from </a:t>
            </a:r>
            <a:r>
              <a:rPr lang="en-US" b="1" dirty="0" err="1">
                <a:solidFill>
                  <a:schemeClr val="accent1"/>
                </a:solidFill>
              </a:rPr>
              <a:t>o_Rhizobiales</a:t>
            </a:r>
            <a:endParaRPr lang="en-US" b="1" dirty="0">
              <a:solidFill>
                <a:schemeClr val="accent1"/>
              </a:solidFill>
            </a:endParaRPr>
          </a:p>
          <a:p>
            <a:r>
              <a:rPr lang="en-US" b="1" dirty="0">
                <a:solidFill>
                  <a:schemeClr val="accent1"/>
                </a:solidFill>
              </a:rPr>
              <a:t>g__ </a:t>
            </a:r>
            <a:r>
              <a:rPr lang="en-US" b="1" dirty="0" err="1">
                <a:solidFill>
                  <a:schemeClr val="accent1"/>
                </a:solidFill>
              </a:rPr>
              <a:t>Thermoactinomyces</a:t>
            </a:r>
            <a:r>
              <a:rPr lang="en-US" b="1" dirty="0">
                <a:solidFill>
                  <a:schemeClr val="accent1"/>
                </a:solidFill>
              </a:rPr>
              <a:t> from </a:t>
            </a:r>
            <a:r>
              <a:rPr lang="en-US" b="1" dirty="0" err="1">
                <a:solidFill>
                  <a:schemeClr val="accent1"/>
                </a:solidFill>
              </a:rPr>
              <a:t>c__Bacilli</a:t>
            </a:r>
            <a:endParaRPr lang="en-US" b="1" dirty="0">
              <a:solidFill>
                <a:schemeClr val="accent1"/>
              </a:solidFill>
            </a:endParaRPr>
          </a:p>
          <a:p>
            <a:r>
              <a:rPr lang="en-US" b="1" dirty="0">
                <a:solidFill>
                  <a:schemeClr val="accent1"/>
                </a:solidFill>
              </a:rPr>
              <a:t>g__ </a:t>
            </a:r>
            <a:r>
              <a:rPr lang="en-US" b="1" dirty="0" err="1">
                <a:solidFill>
                  <a:schemeClr val="accent1"/>
                </a:solidFill>
              </a:rPr>
              <a:t>Herbinix</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 </a:t>
            </a:r>
            <a:r>
              <a:rPr lang="en-US" b="1" dirty="0" err="1">
                <a:solidFill>
                  <a:schemeClr val="accent1"/>
                </a:solidFill>
              </a:rPr>
              <a:t>Romboutsia</a:t>
            </a:r>
            <a:r>
              <a:rPr lang="en-US" b="1" dirty="0">
                <a:solidFill>
                  <a:schemeClr val="accent1"/>
                </a:solidFill>
              </a:rPr>
              <a:t> from </a:t>
            </a:r>
            <a:r>
              <a:rPr lang="en-US" b="1" dirty="0" err="1">
                <a:solidFill>
                  <a:schemeClr val="accent1"/>
                </a:solidFill>
              </a:rPr>
              <a:t>c_Clostridia</a:t>
            </a:r>
            <a:endParaRPr lang="en-US" b="1" dirty="0">
              <a:solidFill>
                <a:schemeClr val="accent1"/>
              </a:solidFill>
            </a:endParaRPr>
          </a:p>
          <a:p>
            <a:r>
              <a:rPr lang="en-US" b="1" dirty="0">
                <a:solidFill>
                  <a:schemeClr val="accent1"/>
                </a:solidFill>
              </a:rPr>
              <a:t>G__</a:t>
            </a:r>
            <a:r>
              <a:rPr lang="en-US" b="1" dirty="0" err="1">
                <a:solidFill>
                  <a:schemeClr val="accent1"/>
                </a:solidFill>
              </a:rPr>
              <a:t>Gemmata</a:t>
            </a:r>
            <a:r>
              <a:rPr lang="en-US" b="1" dirty="0">
                <a:solidFill>
                  <a:schemeClr val="accent1"/>
                </a:solidFill>
              </a:rPr>
              <a:t> from </a:t>
            </a:r>
            <a:r>
              <a:rPr lang="en-US" b="1" dirty="0" err="1">
                <a:solidFill>
                  <a:schemeClr val="accent1"/>
                </a:solidFill>
              </a:rPr>
              <a:t>o_Planctomycetes</a:t>
            </a:r>
            <a:r>
              <a:rPr lang="en-US" b="1" dirty="0">
                <a:solidFill>
                  <a:schemeClr val="accent1"/>
                </a:solidFill>
              </a:rPr>
              <a:t> </a:t>
            </a:r>
          </a:p>
        </p:txBody>
      </p:sp>
      <p:sp>
        <p:nvSpPr>
          <p:cNvPr id="49" name="TextBox 48"/>
          <p:cNvSpPr txBox="1"/>
          <p:nvPr/>
        </p:nvSpPr>
        <p:spPr>
          <a:xfrm>
            <a:off x="7661615" y="4322872"/>
            <a:ext cx="3107848" cy="615549"/>
          </a:xfrm>
          <a:prstGeom prst="rect">
            <a:avLst/>
          </a:prstGeom>
          <a:noFill/>
        </p:spPr>
        <p:txBody>
          <a:bodyPr wrap="square" lIns="121917" tIns="60958" rIns="121917" bIns="60958" rtlCol="0">
            <a:spAutoFit/>
          </a:bodyPr>
          <a:lstStyle/>
          <a:p>
            <a:r>
              <a:rPr lang="en-US" sz="1600" dirty="0"/>
              <a:t>Taxa consistently more abundant in controls than </a:t>
            </a:r>
            <a:r>
              <a:rPr lang="en-US" sz="1600" dirty="0" err="1"/>
              <a:t>treatements</a:t>
            </a:r>
            <a:endParaRPr lang="en-US" sz="1600" dirty="0"/>
          </a:p>
        </p:txBody>
      </p:sp>
      <p:sp>
        <p:nvSpPr>
          <p:cNvPr id="50" name="Oval 49"/>
          <p:cNvSpPr/>
          <p:nvPr/>
        </p:nvSpPr>
        <p:spPr>
          <a:xfrm rot="16561433">
            <a:off x="6645517" y="127300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6637001" y="268792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6494813" y="343392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4748229" y="331049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5611124" y="173666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7676376">
            <a:off x="5778192" y="165472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10374111" y="129312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10365595" y="2708046"/>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6561433">
            <a:off x="10223407" y="3454043"/>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6561433">
            <a:off x="8476823" y="3330612"/>
            <a:ext cx="137762" cy="16090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6561433">
            <a:off x="9339718" y="1756784"/>
            <a:ext cx="160439" cy="17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7676376">
            <a:off x="9506786" y="1674844"/>
            <a:ext cx="647293" cy="2286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86547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3" grpId="0" animBg="1"/>
      <p:bldP spid="34" grpId="0" animBg="1"/>
      <p:bldP spid="35" grpId="0" animBg="1"/>
      <p:bldP spid="3" grpId="0"/>
      <p:bldP spid="36" grpId="0"/>
      <p:bldP spid="37" grpId="0"/>
      <p:bldP spid="38" grpId="0"/>
      <p:bldP spid="7" grpId="0"/>
      <p:bldP spid="42" grpId="0" animBg="1"/>
      <p:bldP spid="43" grpId="0" animBg="1"/>
      <p:bldP spid="44" grpId="0" animBg="1"/>
      <p:bldP spid="45" grpId="0" animBg="1"/>
      <p:bldP spid="46" grpId="0" animBg="1"/>
      <p:bldP spid="47" grpId="0" animBg="1"/>
      <p:bldP spid="50" grpId="0" animBg="1"/>
      <p:bldP spid="51" grpId="0" animBg="1"/>
      <p:bldP spid="52" grpId="0" animBg="1"/>
      <p:bldP spid="53" grpId="0" animBg="1"/>
      <p:bldP spid="54" grpId="0" animBg="1"/>
      <p:bldP spid="55" grpId="0" animBg="1"/>
      <p:bldP spid="62" grpId="0" animBg="1"/>
      <p:bldP spid="63" grpId="0" animBg="1"/>
      <p:bldP spid="64" grpId="0" animBg="1"/>
      <p:bldP spid="65" grpId="0" animBg="1"/>
      <p:bldP spid="66" grpId="0" animBg="1"/>
      <p:bldP spid="6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401563" y="3587749"/>
            <a:ext cx="2724149"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792" b="19140"/>
          <a:stretch/>
        </p:blipFill>
        <p:spPr bwMode="auto">
          <a:xfrm>
            <a:off x="8679661" y="-127000"/>
            <a:ext cx="3480088" cy="698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8485571" y="130192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TextBox 6"/>
          <p:cNvSpPr txBox="1"/>
          <p:nvPr/>
        </p:nvSpPr>
        <p:spPr>
          <a:xfrm>
            <a:off x="406400" y="889000"/>
            <a:ext cx="7213600" cy="2462208"/>
          </a:xfrm>
          <a:prstGeom prst="rect">
            <a:avLst/>
          </a:prstGeom>
          <a:noFill/>
        </p:spPr>
        <p:txBody>
          <a:bodyPr wrap="square" lIns="121917" tIns="60958" rIns="121917" bIns="60958" rtlCol="0">
            <a:spAutoFit/>
          </a:bodyPr>
          <a:lstStyle/>
          <a:p>
            <a:r>
              <a:rPr lang="en-US" sz="1900" dirty="0"/>
              <a:t>Different members of the same </a:t>
            </a:r>
            <a:r>
              <a:rPr lang="en-US" sz="1900" dirty="0" err="1"/>
              <a:t>taxons</a:t>
            </a:r>
            <a:r>
              <a:rPr lang="en-US" sz="1900" dirty="0"/>
              <a:t> are being selected &amp; lost</a:t>
            </a:r>
          </a:p>
          <a:p>
            <a:pPr marL="380990" indent="-380990">
              <a:buFont typeface="Arial" pitchFamily="34" charset="0"/>
              <a:buChar char="•"/>
            </a:pPr>
            <a:r>
              <a:rPr lang="en-US" sz="1900" dirty="0"/>
              <a:t>Class Bacilli and Clostridia</a:t>
            </a:r>
          </a:p>
          <a:p>
            <a:pPr marL="380990" indent="-380990">
              <a:buFont typeface="Arial" pitchFamily="34" charset="0"/>
              <a:buChar char="•"/>
            </a:pPr>
            <a:r>
              <a:rPr lang="en-US" sz="1900" dirty="0"/>
              <a:t>Order </a:t>
            </a:r>
            <a:r>
              <a:rPr lang="en-US" sz="1900" dirty="0" err="1"/>
              <a:t>Rhizobiales</a:t>
            </a:r>
            <a:r>
              <a:rPr lang="en-US" sz="1900" dirty="0"/>
              <a:t> and </a:t>
            </a:r>
            <a:r>
              <a:rPr lang="en-US" sz="1900" dirty="0" err="1"/>
              <a:t>Burkholderiales</a:t>
            </a:r>
            <a:endParaRPr lang="en-US" sz="1900" dirty="0"/>
          </a:p>
          <a:p>
            <a:pPr marL="380990" indent="-380990">
              <a:buFont typeface="Arial" pitchFamily="34" charset="0"/>
              <a:buChar char="•"/>
            </a:pPr>
            <a:r>
              <a:rPr lang="en-US" sz="1900" dirty="0"/>
              <a:t>Family </a:t>
            </a:r>
            <a:r>
              <a:rPr lang="en-US" sz="1900" dirty="0" err="1"/>
              <a:t>Comamonadaceae</a:t>
            </a:r>
            <a:endParaRPr lang="en-US" sz="1900" dirty="0"/>
          </a:p>
          <a:p>
            <a:endParaRPr lang="en-US" sz="1900" dirty="0"/>
          </a:p>
          <a:p>
            <a:r>
              <a:rPr lang="en-US" sz="1900" dirty="0"/>
              <a:t>Could </a:t>
            </a:r>
            <a:r>
              <a:rPr lang="en-US" sz="1900" b="1" dirty="0"/>
              <a:t>diversity on these </a:t>
            </a:r>
            <a:r>
              <a:rPr lang="en-US" sz="1900" b="1" dirty="0" err="1"/>
              <a:t>taxons</a:t>
            </a:r>
            <a:r>
              <a:rPr lang="en-US" sz="1900" b="1" dirty="0"/>
              <a:t> </a:t>
            </a:r>
            <a:r>
              <a:rPr lang="en-US" sz="1900" dirty="0"/>
              <a:t>help plant response against herbivores?</a:t>
            </a:r>
          </a:p>
          <a:p>
            <a:r>
              <a:rPr lang="en-US" sz="1900" dirty="0"/>
              <a:t>                   </a:t>
            </a:r>
          </a:p>
        </p:txBody>
      </p:sp>
      <p:sp>
        <p:nvSpPr>
          <p:cNvPr id="13" name="Oval 12"/>
          <p:cNvSpPr/>
          <p:nvPr/>
        </p:nvSpPr>
        <p:spPr>
          <a:xfrm>
            <a:off x="10452528" y="1748037"/>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a:off x="9951207" y="1752142"/>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Oval 18"/>
          <p:cNvSpPr/>
          <p:nvPr/>
        </p:nvSpPr>
        <p:spPr>
          <a:xfrm>
            <a:off x="8516285" y="3543091"/>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Oval 19"/>
          <p:cNvSpPr/>
          <p:nvPr/>
        </p:nvSpPr>
        <p:spPr>
          <a:xfrm>
            <a:off x="10483243" y="3989206"/>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1" name="Oval 20"/>
          <p:cNvSpPr/>
          <p:nvPr/>
        </p:nvSpPr>
        <p:spPr>
          <a:xfrm>
            <a:off x="9981922" y="3993313"/>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Oval 24"/>
          <p:cNvSpPr/>
          <p:nvPr/>
        </p:nvSpPr>
        <p:spPr>
          <a:xfrm>
            <a:off x="8516285" y="5773383"/>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6" name="Oval 25"/>
          <p:cNvSpPr/>
          <p:nvPr/>
        </p:nvSpPr>
        <p:spPr>
          <a:xfrm>
            <a:off x="10483243" y="6219498"/>
            <a:ext cx="555349" cy="429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7" name="Oval 26"/>
          <p:cNvSpPr/>
          <p:nvPr/>
        </p:nvSpPr>
        <p:spPr>
          <a:xfrm>
            <a:off x="9981922" y="6223605"/>
            <a:ext cx="555349" cy="617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a:off x="9951209" y="192440"/>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a:off x="9920494" y="2397192"/>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a:off x="9875190" y="4625663"/>
            <a:ext cx="584857" cy="671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4" name="TextBox 33"/>
          <p:cNvSpPr txBox="1"/>
          <p:nvPr/>
        </p:nvSpPr>
        <p:spPr>
          <a:xfrm>
            <a:off x="-33612" y="1"/>
            <a:ext cx="8301163"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6">
                    <a:lumMod val="50000"/>
                  </a:schemeClr>
                </a:solidFill>
              </a:rPr>
              <a:t>Oral secretion </a:t>
            </a:r>
            <a:r>
              <a:rPr lang="en-US" sz="3200" b="1" dirty="0"/>
              <a:t>to</a:t>
            </a:r>
            <a:r>
              <a:rPr lang="en-US" sz="3200" b="1" dirty="0">
                <a:solidFill>
                  <a:schemeClr val="accent6">
                    <a:lumMod val="50000"/>
                  </a:schemeClr>
                </a:solidFill>
              </a:rPr>
              <a:t> </a:t>
            </a:r>
            <a:r>
              <a:rPr lang="en-US" sz="3200" b="1" dirty="0">
                <a:solidFill>
                  <a:schemeClr val="accent5">
                    <a:lumMod val="75000"/>
                  </a:schemeClr>
                </a:solidFill>
              </a:rPr>
              <a:t>other treatments…</a:t>
            </a:r>
            <a:endParaRPr lang="en-US" sz="3200" b="1" dirty="0">
              <a:solidFill>
                <a:schemeClr val="accent6">
                  <a:lumMod val="50000"/>
                </a:schemeClr>
              </a:solidFill>
            </a:endParaRPr>
          </a:p>
        </p:txBody>
      </p:sp>
      <p:sp>
        <p:nvSpPr>
          <p:cNvPr id="2" name="Rectangle 1"/>
          <p:cNvSpPr/>
          <p:nvPr/>
        </p:nvSpPr>
        <p:spPr>
          <a:xfrm>
            <a:off x="7823201" y="1894607"/>
            <a:ext cx="1227543" cy="307776"/>
          </a:xfrm>
          <a:prstGeom prst="rect">
            <a:avLst/>
          </a:prstGeom>
        </p:spPr>
        <p:txBody>
          <a:bodyPr wrap="square" lIns="121917" tIns="60958" rIns="121917" bIns="60958">
            <a:spAutoFit/>
          </a:bodyPr>
          <a:lstStyle/>
          <a:p>
            <a:r>
              <a:rPr lang="en-US" sz="1200" dirty="0" err="1"/>
              <a:t>o_Rhizobiales</a:t>
            </a:r>
            <a:endParaRPr lang="en-US" sz="1200" dirty="0"/>
          </a:p>
        </p:txBody>
      </p:sp>
      <p:sp>
        <p:nvSpPr>
          <p:cNvPr id="10" name="Rectangle 9"/>
          <p:cNvSpPr/>
          <p:nvPr/>
        </p:nvSpPr>
        <p:spPr>
          <a:xfrm>
            <a:off x="8436971" y="2145177"/>
            <a:ext cx="1490501" cy="307776"/>
          </a:xfrm>
          <a:prstGeom prst="rect">
            <a:avLst/>
          </a:prstGeom>
        </p:spPr>
        <p:txBody>
          <a:bodyPr wrap="square" lIns="121917" tIns="60958" rIns="121917" bIns="60958">
            <a:spAutoFit/>
          </a:bodyPr>
          <a:lstStyle/>
          <a:p>
            <a:r>
              <a:rPr lang="en-US" sz="1200" dirty="0" err="1"/>
              <a:t>o_Burkholderiales</a:t>
            </a:r>
            <a:endParaRPr lang="en-US" sz="1200" dirty="0"/>
          </a:p>
        </p:txBody>
      </p:sp>
      <p:sp>
        <p:nvSpPr>
          <p:cNvPr id="11" name="Rectangle 10"/>
          <p:cNvSpPr/>
          <p:nvPr/>
        </p:nvSpPr>
        <p:spPr>
          <a:xfrm>
            <a:off x="8679662" y="64237"/>
            <a:ext cx="991793" cy="307776"/>
          </a:xfrm>
          <a:prstGeom prst="rect">
            <a:avLst/>
          </a:prstGeom>
        </p:spPr>
        <p:txBody>
          <a:bodyPr wrap="square" lIns="121917" tIns="60958" rIns="121917" bIns="60958">
            <a:spAutoFit/>
          </a:bodyPr>
          <a:lstStyle/>
          <a:p>
            <a:r>
              <a:rPr lang="en-US" sz="1200" dirty="0" err="1"/>
              <a:t>c__Bacilli</a:t>
            </a:r>
            <a:endParaRPr lang="en-US" sz="1200" dirty="0"/>
          </a:p>
        </p:txBody>
      </p:sp>
      <p:sp>
        <p:nvSpPr>
          <p:cNvPr id="12" name="Rectangle 11"/>
          <p:cNvSpPr/>
          <p:nvPr/>
        </p:nvSpPr>
        <p:spPr>
          <a:xfrm>
            <a:off x="11038592" y="184371"/>
            <a:ext cx="1153408" cy="307776"/>
          </a:xfrm>
          <a:prstGeom prst="rect">
            <a:avLst/>
          </a:prstGeom>
        </p:spPr>
        <p:txBody>
          <a:bodyPr wrap="square" lIns="121917" tIns="60958" rIns="121917" bIns="60958">
            <a:spAutoFit/>
          </a:bodyPr>
          <a:lstStyle/>
          <a:p>
            <a:r>
              <a:rPr lang="en-US" sz="1200" dirty="0" err="1"/>
              <a:t>c__Clostridia</a:t>
            </a:r>
            <a:endParaRPr lang="en-US" sz="1200" dirty="0"/>
          </a:p>
        </p:txBody>
      </p:sp>
      <p:sp>
        <p:nvSpPr>
          <p:cNvPr id="35" name="Rectangle 34"/>
          <p:cNvSpPr/>
          <p:nvPr/>
        </p:nvSpPr>
        <p:spPr>
          <a:xfrm>
            <a:off x="10850469" y="2130452"/>
            <a:ext cx="1443131" cy="307776"/>
          </a:xfrm>
          <a:prstGeom prst="rect">
            <a:avLst/>
          </a:prstGeom>
        </p:spPr>
        <p:txBody>
          <a:bodyPr wrap="none" lIns="121917" tIns="60958" rIns="121917" bIns="60958">
            <a:spAutoFit/>
          </a:bodyPr>
          <a:lstStyle/>
          <a:p>
            <a:r>
              <a:rPr lang="en-US" sz="1200" dirty="0" err="1"/>
              <a:t>f_commonadaceae</a:t>
            </a:r>
            <a:endParaRPr lang="en-US" sz="1200" dirty="0"/>
          </a:p>
        </p:txBody>
      </p:sp>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4289"/>
          <a:stretch/>
        </p:blipFill>
        <p:spPr bwMode="auto">
          <a:xfrm>
            <a:off x="646671" y="3565836"/>
            <a:ext cx="2490501" cy="360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909280" y="6095679"/>
            <a:ext cx="6921736" cy="677108"/>
          </a:xfrm>
          <a:prstGeom prst="rect">
            <a:avLst/>
          </a:prstGeom>
        </p:spPr>
        <p:txBody>
          <a:bodyPr wrap="square" lIns="121917" tIns="60958" rIns="121917" bIns="60958">
            <a:spAutoFit/>
          </a:bodyPr>
          <a:lstStyle/>
          <a:p>
            <a:pPr marL="228594" indent="-228594">
              <a:buFont typeface="Arial" pitchFamily="34" charset="0"/>
              <a:buChar char="•"/>
            </a:pPr>
            <a:r>
              <a:rPr lang="en-US" sz="1200" dirty="0"/>
              <a:t>Diversity of these </a:t>
            </a:r>
            <a:r>
              <a:rPr lang="en-US" sz="1200" dirty="0" err="1"/>
              <a:t>taxons</a:t>
            </a:r>
            <a:r>
              <a:rPr lang="en-US" sz="1200" dirty="0"/>
              <a:t> was lower in control </a:t>
            </a:r>
          </a:p>
          <a:p>
            <a:pPr marL="228594" indent="-228594">
              <a:buFont typeface="Arial" pitchFamily="34" charset="0"/>
              <a:buChar char="•"/>
            </a:pPr>
            <a:r>
              <a:rPr lang="en-US" sz="1200" dirty="0"/>
              <a:t>Total diversity was lower in control  too</a:t>
            </a:r>
          </a:p>
          <a:p>
            <a:pPr marL="228594" indent="-228594">
              <a:buFont typeface="Arial" pitchFamily="34" charset="0"/>
              <a:buChar char="•"/>
            </a:pPr>
            <a:r>
              <a:rPr lang="en-US" sz="1200" dirty="0"/>
              <a:t>Do we have an effect or an artifact? I should make formal test &amp; normalizations!</a:t>
            </a:r>
          </a:p>
        </p:txBody>
      </p:sp>
      <p:sp>
        <p:nvSpPr>
          <p:cNvPr id="47" name="TextBox 46"/>
          <p:cNvSpPr txBox="1"/>
          <p:nvPr/>
        </p:nvSpPr>
        <p:spPr>
          <a:xfrm rot="5400000">
            <a:off x="6234758" y="4315639"/>
            <a:ext cx="2197953" cy="369332"/>
          </a:xfrm>
          <a:prstGeom prst="rect">
            <a:avLst/>
          </a:prstGeom>
          <a:noFill/>
        </p:spPr>
        <p:txBody>
          <a:bodyPr wrap="none" lIns="121917" tIns="60958" rIns="121917" bIns="60958" rtlCol="0">
            <a:spAutoFit/>
          </a:bodyPr>
          <a:lstStyle/>
          <a:p>
            <a:r>
              <a:rPr lang="en-US" sz="1600" dirty="0"/>
              <a:t>Neutrally selected ASVs</a:t>
            </a:r>
          </a:p>
        </p:txBody>
      </p:sp>
      <p:sp>
        <p:nvSpPr>
          <p:cNvPr id="49" name="TextBox 48"/>
          <p:cNvSpPr txBox="1"/>
          <p:nvPr/>
        </p:nvSpPr>
        <p:spPr>
          <a:xfrm>
            <a:off x="1136432" y="3175626"/>
            <a:ext cx="1887269" cy="451405"/>
          </a:xfrm>
          <a:prstGeom prst="rect">
            <a:avLst/>
          </a:prstGeom>
          <a:noFill/>
        </p:spPr>
        <p:txBody>
          <a:bodyPr wrap="none" lIns="121917" tIns="60958" rIns="121917" bIns="60958" rtlCol="0">
            <a:spAutoFit/>
          </a:bodyPr>
          <a:lstStyle/>
          <a:p>
            <a:r>
              <a:rPr lang="en-US" sz="2100" dirty="0"/>
              <a:t>These 5 </a:t>
            </a:r>
            <a:r>
              <a:rPr lang="en-US" sz="2100" dirty="0" err="1"/>
              <a:t>taxons</a:t>
            </a:r>
            <a:endParaRPr lang="en-US" sz="2100" dirty="0"/>
          </a:p>
        </p:txBody>
      </p:sp>
      <p:sp>
        <p:nvSpPr>
          <p:cNvPr id="50" name="TextBox 49"/>
          <p:cNvSpPr txBox="1"/>
          <p:nvPr/>
        </p:nvSpPr>
        <p:spPr>
          <a:xfrm>
            <a:off x="4121367" y="3184330"/>
            <a:ext cx="1284540" cy="451405"/>
          </a:xfrm>
          <a:prstGeom prst="rect">
            <a:avLst/>
          </a:prstGeom>
          <a:noFill/>
        </p:spPr>
        <p:txBody>
          <a:bodyPr wrap="none" lIns="121917" tIns="60958" rIns="121917" bIns="60958" rtlCol="0">
            <a:spAutoFit/>
          </a:bodyPr>
          <a:lstStyle/>
          <a:p>
            <a:r>
              <a:rPr lang="en-US" sz="2100" dirty="0"/>
              <a:t>all </a:t>
            </a:r>
            <a:r>
              <a:rPr lang="en-US" sz="2100" dirty="0" err="1"/>
              <a:t>taxons</a:t>
            </a:r>
            <a:endParaRPr lang="en-US" sz="2100" dirty="0"/>
          </a:p>
        </p:txBody>
      </p:sp>
      <p:sp>
        <p:nvSpPr>
          <p:cNvPr id="40" name="Snip Diagonal Corner Rectangle 39"/>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4986" r="33575" b="52195"/>
          <a:stretch/>
        </p:blipFill>
        <p:spPr bwMode="auto">
          <a:xfrm>
            <a:off x="6086635" y="3605145"/>
            <a:ext cx="1168075" cy="172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601" t="74414" r="38755" b="5178"/>
          <a:stretch/>
        </p:blipFill>
        <p:spPr bwMode="auto">
          <a:xfrm>
            <a:off x="11572034" y="6015757"/>
            <a:ext cx="632871" cy="79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9464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3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P spid="21" grpId="0" animBg="1"/>
      <p:bldP spid="25" grpId="0" animBg="1"/>
      <p:bldP spid="26" grpId="0" animBg="1"/>
      <p:bldP spid="27" grpId="0" animBg="1"/>
      <p:bldP spid="28" grpId="0" animBg="1"/>
      <p:bldP spid="31" grpId="0" animBg="1"/>
      <p:bldP spid="32" grpId="0" animBg="1"/>
      <p:bldP spid="2" grpId="0"/>
      <p:bldP spid="10" grpId="0"/>
      <p:bldP spid="11" grpId="0"/>
      <p:bldP spid="12" grpId="0"/>
      <p:bldP spid="35" grpId="0"/>
      <p:bldP spid="41" grpId="0"/>
      <p:bldP spid="47" grpId="0"/>
      <p:bldP spid="49" grpId="0"/>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298" y="194530"/>
            <a:ext cx="9408703" cy="666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20"/>
          <a:stretch/>
        </p:blipFill>
        <p:spPr bwMode="auto">
          <a:xfrm>
            <a:off x="9776581" y="21663"/>
            <a:ext cx="2415419" cy="1730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611981" y="-1434584"/>
            <a:ext cx="2079602" cy="400105"/>
          </a:xfrm>
          <a:prstGeom prst="rect">
            <a:avLst/>
          </a:prstGeom>
        </p:spPr>
        <p:txBody>
          <a:bodyPr wrap="none" lIns="121917" tIns="60958" rIns="121917" bIns="60958">
            <a:spAutoFit/>
          </a:bodyPr>
          <a:lstStyle/>
          <a:p>
            <a:r>
              <a:rPr lang="en-US" dirty="0"/>
              <a:t> </a:t>
            </a:r>
            <a:r>
              <a:rPr lang="en-US" dirty="0" err="1"/>
              <a:t>MicEco</a:t>
            </a:r>
            <a:r>
              <a:rPr lang="en-US" dirty="0"/>
              <a:t>:: </a:t>
            </a:r>
            <a:r>
              <a:rPr lang="en-US" dirty="0" err="1"/>
              <a:t>ps_venn</a:t>
            </a:r>
            <a:r>
              <a:rPr lang="en-US" dirty="0"/>
              <a:t>()</a:t>
            </a:r>
          </a:p>
        </p:txBody>
      </p:sp>
      <p:sp>
        <p:nvSpPr>
          <p:cNvPr id="6" name="Rectangle 5"/>
          <p:cNvSpPr/>
          <p:nvPr/>
        </p:nvSpPr>
        <p:spPr>
          <a:xfrm>
            <a:off x="86475" y="1218645"/>
            <a:ext cx="2961525" cy="3734356"/>
          </a:xfrm>
          <a:prstGeom prst="rect">
            <a:avLst/>
          </a:prstGeom>
        </p:spPr>
        <p:txBody>
          <a:bodyPr wrap="square" lIns="121917" tIns="60958" rIns="121917" bIns="60958">
            <a:spAutoFit/>
          </a:bodyPr>
          <a:lstStyle/>
          <a:p>
            <a:pPr marL="228594" indent="-228594">
              <a:buFont typeface="Arial" pitchFamily="34" charset="0"/>
              <a:buChar char="•"/>
            </a:pPr>
            <a:r>
              <a:rPr lang="en-US" sz="2100" dirty="0"/>
              <a:t>A simpler comparison is still useful!</a:t>
            </a:r>
          </a:p>
          <a:p>
            <a:pPr marL="228594" indent="-228594">
              <a:buFont typeface="Arial" pitchFamily="34" charset="0"/>
              <a:buChar char="•"/>
            </a:pPr>
            <a:endParaRPr lang="en-US" sz="2100" dirty="0"/>
          </a:p>
          <a:p>
            <a:pPr marL="228594" indent="-228594">
              <a:buFont typeface="Arial" pitchFamily="34" charset="0"/>
              <a:buChar char="•"/>
            </a:pPr>
            <a:r>
              <a:rPr lang="en-US" sz="2100" dirty="0"/>
              <a:t>Here 21 taxa are present in the 3 treatments but absent in control</a:t>
            </a:r>
          </a:p>
          <a:p>
            <a:pPr marL="228594" indent="-228594">
              <a:buFont typeface="Arial" pitchFamily="34" charset="0"/>
              <a:buChar char="•"/>
            </a:pPr>
            <a:endParaRPr lang="en-US" sz="2100" dirty="0"/>
          </a:p>
          <a:p>
            <a:pPr marL="228594" indent="-228594">
              <a:buFont typeface="Arial" pitchFamily="34" charset="0"/>
              <a:buChar char="•"/>
            </a:pPr>
            <a:r>
              <a:rPr lang="en-US" sz="2100" dirty="0"/>
              <a:t>Diverse, but </a:t>
            </a:r>
            <a:r>
              <a:rPr lang="en-US" sz="2100" dirty="0" err="1"/>
              <a:t>Proteobacteria</a:t>
            </a:r>
            <a:r>
              <a:rPr lang="en-US" sz="2100" dirty="0"/>
              <a:t> seems more represented</a:t>
            </a:r>
          </a:p>
        </p:txBody>
      </p:sp>
      <p:sp>
        <p:nvSpPr>
          <p:cNvPr id="15" name="Rectangle 14"/>
          <p:cNvSpPr/>
          <p:nvPr/>
        </p:nvSpPr>
        <p:spPr>
          <a:xfrm>
            <a:off x="10288134" y="1751684"/>
            <a:ext cx="1470916" cy="307776"/>
          </a:xfrm>
          <a:prstGeom prst="rect">
            <a:avLst/>
          </a:prstGeom>
        </p:spPr>
        <p:txBody>
          <a:bodyPr wrap="none" lIns="121917" tIns="60958" rIns="121917" bIns="60958">
            <a:spAutoFit/>
          </a:bodyPr>
          <a:lstStyle/>
          <a:p>
            <a:r>
              <a:rPr lang="en-US" sz="1200" dirty="0"/>
              <a:t> </a:t>
            </a:r>
            <a:r>
              <a:rPr lang="en-US" sz="1200" dirty="0" err="1"/>
              <a:t>MicEco</a:t>
            </a:r>
            <a:r>
              <a:rPr lang="en-US" sz="1200" dirty="0"/>
              <a:t>:: </a:t>
            </a:r>
            <a:r>
              <a:rPr lang="en-US" sz="1200" dirty="0" err="1"/>
              <a:t>ps_venn</a:t>
            </a:r>
            <a:r>
              <a:rPr lang="en-US" sz="1200" dirty="0"/>
              <a:t>()</a:t>
            </a:r>
          </a:p>
        </p:txBody>
      </p:sp>
      <p:sp>
        <p:nvSpPr>
          <p:cNvPr id="13" name="Rectangle 12"/>
          <p:cNvSpPr/>
          <p:nvPr/>
        </p:nvSpPr>
        <p:spPr>
          <a:xfrm>
            <a:off x="11125200" y="687286"/>
            <a:ext cx="254000" cy="17015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Snip Diagonal Corner Rectangle 7"/>
          <p:cNvSpPr/>
          <p:nvPr/>
        </p:nvSpPr>
        <p:spPr>
          <a:xfrm>
            <a:off x="0" y="595379"/>
            <a:ext cx="4267200" cy="206219"/>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dirty="0"/>
          </a:p>
        </p:txBody>
      </p:sp>
      <p:sp>
        <p:nvSpPr>
          <p:cNvPr id="9" name="TextBox 8"/>
          <p:cNvSpPr txBox="1"/>
          <p:nvPr/>
        </p:nvSpPr>
        <p:spPr>
          <a:xfrm>
            <a:off x="-33612" y="1"/>
            <a:ext cx="5285208" cy="615553"/>
          </a:xfrm>
          <a:prstGeom prst="rect">
            <a:avLst/>
          </a:prstGeom>
          <a:noFill/>
        </p:spPr>
        <p:txBody>
          <a:bodyPr wrap="none" lIns="121917" tIns="60958" rIns="121917" bIns="60958" rtlCol="0">
            <a:spAutoFit/>
          </a:bodyPr>
          <a:lstStyle/>
          <a:p>
            <a:r>
              <a:rPr lang="en-US" sz="3200" b="1" dirty="0"/>
              <a:t>Finding shared exclusive ASVs</a:t>
            </a:r>
            <a:endParaRPr lang="en-US" sz="3200" b="1" dirty="0">
              <a:solidFill>
                <a:schemeClr val="accent6">
                  <a:lumMod val="50000"/>
                </a:schemeClr>
              </a:solidFill>
            </a:endParaRPr>
          </a:p>
        </p:txBody>
      </p:sp>
      <p:sp>
        <p:nvSpPr>
          <p:cNvPr id="12" name="Oval 11"/>
          <p:cNvSpPr/>
          <p:nvPr/>
        </p:nvSpPr>
        <p:spPr>
          <a:xfrm>
            <a:off x="8516285" y="4851400"/>
            <a:ext cx="1110699" cy="572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7" name="Rectangle 6"/>
          <p:cNvSpPr/>
          <p:nvPr/>
        </p:nvSpPr>
        <p:spPr>
          <a:xfrm>
            <a:off x="0" y="5142309"/>
            <a:ext cx="3977525" cy="1436291"/>
          </a:xfrm>
          <a:prstGeom prst="rect">
            <a:avLst/>
          </a:prstGeom>
        </p:spPr>
        <p:txBody>
          <a:bodyPr wrap="square" lIns="121917" tIns="60958" rIns="121917" bIns="60958">
            <a:spAutoFit/>
          </a:bodyPr>
          <a:lstStyle/>
          <a:p>
            <a:pPr marL="380990" indent="-380990">
              <a:buFont typeface="Arial" pitchFamily="34" charset="0"/>
              <a:buChar char="•"/>
            </a:pPr>
            <a:r>
              <a:rPr lang="en-US" sz="2100" dirty="0" err="1"/>
              <a:t>g_Mucilaginibacter</a:t>
            </a:r>
            <a:r>
              <a:rPr lang="en-US" sz="2100" dirty="0"/>
              <a:t> produces </a:t>
            </a:r>
            <a:r>
              <a:rPr lang="en-US" sz="2100" dirty="0" err="1"/>
              <a:t>exopolyssacharides</a:t>
            </a:r>
            <a:r>
              <a:rPr lang="en-US" sz="2100" dirty="0"/>
              <a:t> and has been found as beneficial in plants before</a:t>
            </a:r>
          </a:p>
        </p:txBody>
      </p:sp>
      <p:sp>
        <p:nvSpPr>
          <p:cNvPr id="14" name="TextBox 13"/>
          <p:cNvSpPr txBox="1"/>
          <p:nvPr/>
        </p:nvSpPr>
        <p:spPr>
          <a:xfrm>
            <a:off x="0" y="6083300"/>
            <a:ext cx="1651414" cy="584775"/>
          </a:xfrm>
          <a:prstGeom prst="rect">
            <a:avLst/>
          </a:prstGeom>
          <a:noFill/>
        </p:spPr>
        <p:txBody>
          <a:bodyPr wrap="none" rtlCol="0">
            <a:spAutoFit/>
          </a:bodyPr>
          <a:lstStyle/>
          <a:p>
            <a:r>
              <a:rPr lang="en-US" sz="3200" b="1" dirty="0">
                <a:solidFill>
                  <a:srgbClr val="FF0000"/>
                </a:solidFill>
              </a:rPr>
              <a:t>BO_SOIL</a:t>
            </a:r>
          </a:p>
        </p:txBody>
      </p:sp>
    </p:spTree>
    <p:extLst>
      <p:ext uri="{BB962C8B-B14F-4D97-AF65-F5344CB8AC3E}">
        <p14:creationId xmlns:p14="http://schemas.microsoft.com/office/powerpoint/2010/main" val="217412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534724" cy="653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spTree>
    <p:extLst>
      <p:ext uri="{BB962C8B-B14F-4D97-AF65-F5344CB8AC3E}">
        <p14:creationId xmlns:p14="http://schemas.microsoft.com/office/powerpoint/2010/main" val="1801666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083300"/>
            <a:ext cx="1563248" cy="584775"/>
          </a:xfrm>
          <a:prstGeom prst="rect">
            <a:avLst/>
          </a:prstGeom>
          <a:noFill/>
        </p:spPr>
        <p:txBody>
          <a:bodyPr wrap="none" rtlCol="0">
            <a:spAutoFit/>
          </a:bodyPr>
          <a:lstStyle/>
          <a:p>
            <a:r>
              <a:rPr lang="en-US" sz="3200" b="1" dirty="0">
                <a:solidFill>
                  <a:srgbClr val="FF0000"/>
                </a:solidFill>
              </a:rPr>
              <a:t>AT_SOIL</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488" y="952500"/>
            <a:ext cx="11345862" cy="402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612" y="1"/>
            <a:ext cx="7429984" cy="615553"/>
          </a:xfrm>
          <a:prstGeom prst="rect">
            <a:avLst/>
          </a:prstGeom>
          <a:noFill/>
        </p:spPr>
        <p:txBody>
          <a:bodyPr wrap="none" lIns="121917" tIns="60958" rIns="121917" bIns="60958" rtlCol="0">
            <a:spAutoFit/>
          </a:bodyPr>
          <a:lstStyle/>
          <a:p>
            <a:r>
              <a:rPr lang="en-US" sz="3200" b="1" dirty="0"/>
              <a:t>Comparing </a:t>
            </a:r>
            <a:r>
              <a:rPr lang="en-US" sz="3200" b="1" dirty="0">
                <a:solidFill>
                  <a:schemeClr val="accent5">
                    <a:lumMod val="75000"/>
                  </a:schemeClr>
                </a:solidFill>
              </a:rPr>
              <a:t>Controls</a:t>
            </a:r>
            <a:r>
              <a:rPr lang="en-US" sz="3200" b="1" dirty="0"/>
              <a:t> with </a:t>
            </a:r>
            <a:r>
              <a:rPr lang="en-US" sz="3200" b="1" dirty="0">
                <a:solidFill>
                  <a:schemeClr val="accent6">
                    <a:lumMod val="50000"/>
                  </a:schemeClr>
                </a:solidFill>
              </a:rPr>
              <a:t>other treatments</a:t>
            </a:r>
          </a:p>
        </p:txBody>
      </p:sp>
      <p:sp>
        <p:nvSpPr>
          <p:cNvPr id="6" name="Snip Diagonal Corner Rectangle 5"/>
          <p:cNvSpPr/>
          <p:nvPr/>
        </p:nvSpPr>
        <p:spPr>
          <a:xfrm>
            <a:off x="0" y="595379"/>
            <a:ext cx="4470400" cy="192021"/>
          </a:xfrm>
          <a:prstGeom prst="snip2DiagRect">
            <a:avLst>
              <a:gd name="adj1" fmla="val 50000"/>
              <a:gd name="adj2" fmla="val 33198"/>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just"/>
            <a:endParaRPr lang="pt-BR"/>
          </a:p>
        </p:txBody>
      </p:sp>
      <p:sp>
        <p:nvSpPr>
          <p:cNvPr id="7" name="Oval 6"/>
          <p:cNvSpPr/>
          <p:nvPr/>
        </p:nvSpPr>
        <p:spPr>
          <a:xfrm rot="16561433">
            <a:off x="2718340"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Oval 7"/>
          <p:cNvSpPr/>
          <p:nvPr/>
        </p:nvSpPr>
        <p:spPr>
          <a:xfrm rot="16561433">
            <a:off x="9695052" y="2841959"/>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9" name="Oval 8"/>
          <p:cNvSpPr/>
          <p:nvPr/>
        </p:nvSpPr>
        <p:spPr>
          <a:xfrm rot="16561433">
            <a:off x="6237978" y="2890300"/>
            <a:ext cx="275052"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0" name="Oval 9"/>
          <p:cNvSpPr/>
          <p:nvPr/>
        </p:nvSpPr>
        <p:spPr>
          <a:xfrm rot="16561433">
            <a:off x="1973705" y="4571342"/>
            <a:ext cx="272023" cy="1812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1" name="Oval 10"/>
          <p:cNvSpPr/>
          <p:nvPr/>
        </p:nvSpPr>
        <p:spPr>
          <a:xfrm rot="16561433">
            <a:off x="8893830" y="4590736"/>
            <a:ext cx="275052" cy="1568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2" name="Oval 11"/>
          <p:cNvSpPr/>
          <p:nvPr/>
        </p:nvSpPr>
        <p:spPr>
          <a:xfrm rot="16561433">
            <a:off x="5448618" y="4613153"/>
            <a:ext cx="275052" cy="140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3" name="Oval 12"/>
          <p:cNvSpPr/>
          <p:nvPr/>
        </p:nvSpPr>
        <p:spPr>
          <a:xfrm rot="17548622">
            <a:off x="1027227" y="296484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4" name="Oval 13"/>
          <p:cNvSpPr/>
          <p:nvPr/>
        </p:nvSpPr>
        <p:spPr>
          <a:xfrm rot="17548622">
            <a:off x="4379303" y="2954637"/>
            <a:ext cx="182194"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5" name="Oval 14"/>
          <p:cNvSpPr/>
          <p:nvPr/>
        </p:nvSpPr>
        <p:spPr>
          <a:xfrm rot="17548622">
            <a:off x="7917311" y="2969757"/>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6" name="Oval 15"/>
          <p:cNvSpPr/>
          <p:nvPr/>
        </p:nvSpPr>
        <p:spPr>
          <a:xfrm rot="17548622">
            <a:off x="1220479" y="2125844"/>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7" name="Oval 16"/>
          <p:cNvSpPr/>
          <p:nvPr/>
        </p:nvSpPr>
        <p:spPr>
          <a:xfrm rot="17548622">
            <a:off x="4731349" y="2125846"/>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8" name="Oval 17"/>
          <p:cNvSpPr/>
          <p:nvPr/>
        </p:nvSpPr>
        <p:spPr>
          <a:xfrm rot="17548622">
            <a:off x="8177193" y="2125842"/>
            <a:ext cx="182195" cy="887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9" name="TextBox 18"/>
          <p:cNvSpPr txBox="1"/>
          <p:nvPr/>
        </p:nvSpPr>
        <p:spPr>
          <a:xfrm>
            <a:off x="1756500" y="5359262"/>
            <a:ext cx="4458907" cy="1231102"/>
          </a:xfrm>
          <a:prstGeom prst="rect">
            <a:avLst/>
          </a:prstGeom>
          <a:noFill/>
        </p:spPr>
        <p:txBody>
          <a:bodyPr wrap="none" lIns="121917" tIns="60958" rIns="121917" bIns="60958" rtlCol="0">
            <a:spAutoFit/>
          </a:bodyPr>
          <a:lstStyle/>
          <a:p>
            <a:r>
              <a:rPr lang="en-US" b="1" dirty="0">
                <a:solidFill>
                  <a:srgbClr val="FF0000"/>
                </a:solidFill>
              </a:rPr>
              <a:t>g__</a:t>
            </a:r>
            <a:r>
              <a:rPr lang="en-US" b="1" dirty="0" err="1">
                <a:solidFill>
                  <a:srgbClr val="FF0000"/>
                </a:solidFill>
              </a:rPr>
              <a:t>nitrospira</a:t>
            </a:r>
            <a:r>
              <a:rPr lang="en-US" b="1" dirty="0">
                <a:solidFill>
                  <a:srgbClr val="FF0000"/>
                </a:solidFill>
              </a:rPr>
              <a:t> from o__</a:t>
            </a:r>
            <a:r>
              <a:rPr lang="en-US" b="1" dirty="0" err="1">
                <a:solidFill>
                  <a:srgbClr val="FF0000"/>
                </a:solidFill>
              </a:rPr>
              <a:t>Nitrospirales</a:t>
            </a:r>
            <a:endParaRPr lang="en-US" b="1" dirty="0">
              <a:solidFill>
                <a:srgbClr val="FF0000"/>
              </a:solidFill>
            </a:endParaRPr>
          </a:p>
          <a:p>
            <a:r>
              <a:rPr lang="en-US" b="1" dirty="0">
                <a:solidFill>
                  <a:srgbClr val="FF0000"/>
                </a:solidFill>
              </a:rPr>
              <a:t>g__</a:t>
            </a:r>
            <a:r>
              <a:rPr lang="en-US" b="1" dirty="0" err="1">
                <a:solidFill>
                  <a:srgbClr val="FF0000"/>
                </a:solidFill>
              </a:rPr>
              <a:t>Caulobacter</a:t>
            </a:r>
            <a:r>
              <a:rPr lang="en-US" b="1" dirty="0">
                <a:solidFill>
                  <a:srgbClr val="FF0000"/>
                </a:solidFill>
              </a:rPr>
              <a:t> from o__</a:t>
            </a:r>
            <a:r>
              <a:rPr lang="en-US" b="1" dirty="0" err="1">
                <a:solidFill>
                  <a:srgbClr val="FF0000"/>
                </a:solidFill>
              </a:rPr>
              <a:t>Caulobacterales</a:t>
            </a:r>
            <a:endParaRPr lang="en-US" b="1" dirty="0">
              <a:solidFill>
                <a:srgbClr val="FF0000"/>
              </a:solidFill>
            </a:endParaRPr>
          </a:p>
          <a:p>
            <a:r>
              <a:rPr lang="en-US" b="1" dirty="0">
                <a:solidFill>
                  <a:srgbClr val="FF0000"/>
                </a:solidFill>
              </a:rPr>
              <a:t>g__</a:t>
            </a:r>
            <a:r>
              <a:rPr lang="en-US" b="1" dirty="0" err="1">
                <a:solidFill>
                  <a:srgbClr val="FF0000"/>
                </a:solidFill>
              </a:rPr>
              <a:t>Pedobacter</a:t>
            </a:r>
            <a:r>
              <a:rPr lang="en-US" b="1" dirty="0">
                <a:solidFill>
                  <a:srgbClr val="FF0000"/>
                </a:solidFill>
              </a:rPr>
              <a:t>  from o__</a:t>
            </a:r>
            <a:r>
              <a:rPr lang="en-US" b="1" dirty="0" err="1">
                <a:solidFill>
                  <a:srgbClr val="FF0000"/>
                </a:solidFill>
              </a:rPr>
              <a:t>Sphingobacteriales</a:t>
            </a:r>
            <a:endParaRPr lang="en-US" b="1" dirty="0">
              <a:solidFill>
                <a:srgbClr val="FF0000"/>
              </a:solidFill>
            </a:endParaRPr>
          </a:p>
          <a:p>
            <a:r>
              <a:rPr lang="en-US" b="1" dirty="0">
                <a:solidFill>
                  <a:srgbClr val="FF0000"/>
                </a:solidFill>
              </a:rPr>
              <a:t>g__</a:t>
            </a:r>
            <a:r>
              <a:rPr lang="en-US" b="1" dirty="0" err="1">
                <a:solidFill>
                  <a:srgbClr val="FF0000"/>
                </a:solidFill>
              </a:rPr>
              <a:t>streptomyces</a:t>
            </a:r>
            <a:r>
              <a:rPr lang="en-US" b="1" dirty="0">
                <a:solidFill>
                  <a:srgbClr val="FF0000"/>
                </a:solidFill>
              </a:rPr>
              <a:t> from </a:t>
            </a:r>
            <a:r>
              <a:rPr lang="en-US" b="1" dirty="0" err="1">
                <a:solidFill>
                  <a:srgbClr val="FF0000"/>
                </a:solidFill>
              </a:rPr>
              <a:t>o_streptomycetales</a:t>
            </a:r>
            <a:endParaRPr lang="en-US" b="1" dirty="0">
              <a:solidFill>
                <a:srgbClr val="FF0000"/>
              </a:solidFill>
            </a:endParaRPr>
          </a:p>
        </p:txBody>
      </p:sp>
      <p:sp>
        <p:nvSpPr>
          <p:cNvPr id="20" name="TextBox 19"/>
          <p:cNvSpPr txBox="1"/>
          <p:nvPr/>
        </p:nvSpPr>
        <p:spPr>
          <a:xfrm>
            <a:off x="1563248" y="4827480"/>
            <a:ext cx="3172381" cy="615549"/>
          </a:xfrm>
          <a:prstGeom prst="rect">
            <a:avLst/>
          </a:prstGeom>
          <a:noFill/>
        </p:spPr>
        <p:txBody>
          <a:bodyPr wrap="square" lIns="121917" tIns="60958" rIns="121917" bIns="60958" rtlCol="0">
            <a:spAutoFit/>
          </a:bodyPr>
          <a:lstStyle/>
          <a:p>
            <a:r>
              <a:rPr lang="en-US" sz="1600" dirty="0"/>
              <a:t>Taxa consistently more common in treatments than controls</a:t>
            </a:r>
          </a:p>
        </p:txBody>
      </p:sp>
      <p:sp>
        <p:nvSpPr>
          <p:cNvPr id="21" name="Oval 20"/>
          <p:cNvSpPr/>
          <p:nvPr/>
        </p:nvSpPr>
        <p:spPr>
          <a:xfrm rot="16561433">
            <a:off x="3398501" y="308981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2" name="Oval 21"/>
          <p:cNvSpPr/>
          <p:nvPr/>
        </p:nvSpPr>
        <p:spPr>
          <a:xfrm rot="16561433">
            <a:off x="10348669" y="31282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3" name="Oval 22"/>
          <p:cNvSpPr/>
          <p:nvPr/>
        </p:nvSpPr>
        <p:spPr>
          <a:xfrm rot="16561433">
            <a:off x="6891594" y="312821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5" name="TextBox 24"/>
          <p:cNvSpPr txBox="1"/>
          <p:nvPr/>
        </p:nvSpPr>
        <p:spPr>
          <a:xfrm>
            <a:off x="6996171" y="5467749"/>
            <a:ext cx="6467727" cy="5663085"/>
          </a:xfrm>
          <a:prstGeom prst="rect">
            <a:avLst/>
          </a:prstGeom>
          <a:noFill/>
        </p:spPr>
        <p:txBody>
          <a:bodyPr wrap="none" lIns="121917" tIns="60958" rIns="121917" bIns="60958" rtlCol="0">
            <a:spAutoFit/>
          </a:bodyPr>
          <a:lstStyle/>
          <a:p>
            <a:r>
              <a:rPr lang="en-US" b="1" dirty="0">
                <a:solidFill>
                  <a:srgbClr val="0070C0"/>
                </a:solidFill>
              </a:rPr>
              <a:t>g__</a:t>
            </a:r>
            <a:r>
              <a:rPr lang="en-US" b="1" dirty="0" err="1">
                <a:solidFill>
                  <a:srgbClr val="0070C0"/>
                </a:solidFill>
              </a:rPr>
              <a:t>Abditibacterium</a:t>
            </a:r>
            <a:r>
              <a:rPr lang="en-US" b="1" dirty="0">
                <a:solidFill>
                  <a:srgbClr val="0070C0"/>
                </a:solidFill>
              </a:rPr>
              <a:t>  from o__ </a:t>
            </a:r>
            <a:r>
              <a:rPr lang="en-US" b="1" dirty="0" err="1">
                <a:solidFill>
                  <a:srgbClr val="0070C0"/>
                </a:solidFill>
              </a:rPr>
              <a:t>Abditibacteriales</a:t>
            </a:r>
            <a:r>
              <a:rPr lang="en-US" b="1" dirty="0">
                <a:solidFill>
                  <a:srgbClr val="0070C0"/>
                </a:solidFill>
              </a:rPr>
              <a:t> </a:t>
            </a:r>
          </a:p>
          <a:p>
            <a:r>
              <a:rPr lang="en-US" b="1" dirty="0">
                <a:solidFill>
                  <a:srgbClr val="0070C0"/>
                </a:solidFill>
              </a:rPr>
              <a:t>g__</a:t>
            </a:r>
            <a:r>
              <a:rPr lang="en-US" b="1" dirty="0" err="1">
                <a:solidFill>
                  <a:srgbClr val="0070C0"/>
                </a:solidFill>
              </a:rPr>
              <a:t>Bradyrhizobium</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a:t>
            </a:r>
            <a:r>
              <a:rPr lang="en-US" b="1" dirty="0" err="1">
                <a:solidFill>
                  <a:srgbClr val="0070C0"/>
                </a:solidFill>
              </a:rPr>
              <a:t>Alsobacter</a:t>
            </a:r>
            <a:r>
              <a:rPr lang="en-US" b="1" dirty="0">
                <a:solidFill>
                  <a:srgbClr val="0070C0"/>
                </a:solidFill>
              </a:rPr>
              <a:t>  from o__ </a:t>
            </a:r>
            <a:r>
              <a:rPr lang="en-US" b="1" dirty="0" err="1">
                <a:solidFill>
                  <a:srgbClr val="0070C0"/>
                </a:solidFill>
              </a:rPr>
              <a:t>rhizobiales</a:t>
            </a:r>
            <a:r>
              <a:rPr lang="en-US" b="1" dirty="0">
                <a:solidFill>
                  <a:srgbClr val="0070C0"/>
                </a:solidFill>
              </a:rPr>
              <a:t> </a:t>
            </a:r>
          </a:p>
          <a:p>
            <a:r>
              <a:rPr lang="en-US" b="1" dirty="0">
                <a:solidFill>
                  <a:srgbClr val="0070C0"/>
                </a:solidFill>
              </a:rPr>
              <a:t>g__ </a:t>
            </a:r>
            <a:r>
              <a:rPr lang="en-US" b="1" dirty="0" err="1">
                <a:solidFill>
                  <a:srgbClr val="0070C0"/>
                </a:solidFill>
              </a:rPr>
              <a:t>Rhodobacter</a:t>
            </a:r>
            <a:r>
              <a:rPr lang="en-US" b="1" dirty="0">
                <a:solidFill>
                  <a:srgbClr val="0070C0"/>
                </a:solidFill>
              </a:rPr>
              <a:t>  from c__ </a:t>
            </a:r>
            <a:r>
              <a:rPr lang="en-US" b="1" dirty="0" err="1">
                <a:solidFill>
                  <a:srgbClr val="0070C0"/>
                </a:solidFill>
              </a:rPr>
              <a:t>Alphaproteobacteria</a:t>
            </a:r>
            <a:endParaRPr lang="en-US" b="1" dirty="0">
              <a:solidFill>
                <a:srgbClr val="0070C0"/>
              </a:solidFill>
            </a:endParaRPr>
          </a:p>
          <a:p>
            <a:r>
              <a:rPr lang="en-US" b="1" dirty="0">
                <a:solidFill>
                  <a:srgbClr val="0070C0"/>
                </a:solidFill>
              </a:rPr>
              <a:t>g__ </a:t>
            </a:r>
            <a:r>
              <a:rPr lang="en-US" b="1" dirty="0" err="1">
                <a:solidFill>
                  <a:srgbClr val="0070C0"/>
                </a:solidFill>
              </a:rPr>
              <a:t>Emticicia</a:t>
            </a:r>
            <a:r>
              <a:rPr lang="en-US" b="1" dirty="0">
                <a:solidFill>
                  <a:srgbClr val="0070C0"/>
                </a:solidFill>
              </a:rPr>
              <a:t>  from o__ </a:t>
            </a:r>
            <a:r>
              <a:rPr lang="en-US" b="1" dirty="0" err="1">
                <a:solidFill>
                  <a:srgbClr val="0070C0"/>
                </a:solidFill>
              </a:rPr>
              <a:t>Cytophagales</a:t>
            </a:r>
            <a:endParaRPr lang="en-US" b="1" dirty="0">
              <a:solidFill>
                <a:srgbClr val="0070C0"/>
              </a:solidFill>
            </a:endParaRPr>
          </a:p>
          <a:p>
            <a:r>
              <a:rPr lang="en-US" b="1" dirty="0">
                <a:solidFill>
                  <a:srgbClr val="0070C0"/>
                </a:solidFill>
              </a:rPr>
              <a:t>g__ </a:t>
            </a:r>
            <a:r>
              <a:rPr lang="en-US" b="1" dirty="0" err="1">
                <a:solidFill>
                  <a:srgbClr val="0070C0"/>
                </a:solidFill>
              </a:rPr>
              <a:t>Candidatus_Xiphinematobacter</a:t>
            </a:r>
            <a:r>
              <a:rPr lang="en-US" b="1" dirty="0">
                <a:solidFill>
                  <a:srgbClr val="0070C0"/>
                </a:solidFill>
              </a:rPr>
              <a:t> from  p__ </a:t>
            </a:r>
            <a:r>
              <a:rPr lang="en-US" b="1" dirty="0" err="1">
                <a:solidFill>
                  <a:srgbClr val="0070C0"/>
                </a:solidFill>
              </a:rPr>
              <a:t>Verrucomicrobiota</a:t>
            </a:r>
            <a:endParaRPr lang="en-US" b="1" dirty="0">
              <a:solidFill>
                <a:srgbClr val="0070C0"/>
              </a:solidFill>
            </a:endParaRPr>
          </a:p>
          <a:p>
            <a:r>
              <a:rPr lang="en-US" b="1" dirty="0">
                <a:solidFill>
                  <a:srgbClr val="0070C0"/>
                </a:solidFill>
              </a:rPr>
              <a:t>g__ </a:t>
            </a:r>
            <a:r>
              <a:rPr lang="en-US" b="1" dirty="0" err="1">
                <a:solidFill>
                  <a:srgbClr val="0070C0"/>
                </a:solidFill>
              </a:rPr>
              <a:t>Nocardioides</a:t>
            </a:r>
            <a:r>
              <a:rPr lang="en-US" b="1" dirty="0">
                <a:solidFill>
                  <a:srgbClr val="0070C0"/>
                </a:solidFill>
              </a:rPr>
              <a:t> from c__ </a:t>
            </a:r>
            <a:r>
              <a:rPr lang="en-US" b="1" dirty="0" err="1">
                <a:solidFill>
                  <a:srgbClr val="0070C0"/>
                </a:solidFill>
              </a:rPr>
              <a:t>Actinobacteria</a:t>
            </a:r>
            <a:endParaRPr lang="en-US" b="1" dirty="0">
              <a:solidFill>
                <a:srgbClr val="0070C0"/>
              </a:solidFill>
            </a:endParaRPr>
          </a:p>
          <a:p>
            <a:r>
              <a:rPr lang="en-US" b="1" dirty="0" err="1">
                <a:solidFill>
                  <a:srgbClr val="0070C0"/>
                </a:solidFill>
              </a:rPr>
              <a:t>g__uncultured</a:t>
            </a:r>
            <a:r>
              <a:rPr lang="en-US" b="1" dirty="0">
                <a:solidFill>
                  <a:srgbClr val="0070C0"/>
                </a:solidFill>
              </a:rPr>
              <a:t> from o__</a:t>
            </a:r>
            <a:r>
              <a:rPr lang="en-US" b="1" dirty="0" err="1">
                <a:solidFill>
                  <a:srgbClr val="0070C0"/>
                </a:solidFill>
              </a:rPr>
              <a:t>Gaiellales</a:t>
            </a:r>
            <a:endParaRPr lang="en-US" b="1" dirty="0">
              <a:solidFill>
                <a:srgbClr val="0070C0"/>
              </a:solidFill>
            </a:endParaRPr>
          </a:p>
          <a:p>
            <a:r>
              <a:rPr lang="en-US" b="1" dirty="0">
                <a:solidFill>
                  <a:srgbClr val="0070C0"/>
                </a:solidFill>
              </a:rPr>
              <a:t>g__ </a:t>
            </a:r>
            <a:r>
              <a:rPr lang="en-US" b="1" dirty="0" err="1">
                <a:solidFill>
                  <a:srgbClr val="0070C0"/>
                </a:solidFill>
              </a:rPr>
              <a:t>Vampirovibrio</a:t>
            </a:r>
            <a:r>
              <a:rPr lang="en-US" b="1" dirty="0">
                <a:solidFill>
                  <a:srgbClr val="0070C0"/>
                </a:solidFill>
              </a:rPr>
              <a:t> from p__ Cyanobacteria</a:t>
            </a:r>
          </a:p>
          <a:p>
            <a:r>
              <a:rPr lang="en-US" b="1" dirty="0">
                <a:solidFill>
                  <a:srgbClr val="0070C0"/>
                </a:solidFill>
              </a:rPr>
              <a:t>g__Subgroup_10 from f__ </a:t>
            </a:r>
            <a:r>
              <a:rPr lang="en-US" b="1" dirty="0" err="1">
                <a:solidFill>
                  <a:srgbClr val="0070C0"/>
                </a:solidFill>
              </a:rPr>
              <a:t>Thermoanaerobaculaceae</a:t>
            </a:r>
            <a:endParaRPr lang="en-US" b="1" dirty="0">
              <a:solidFill>
                <a:srgbClr val="0070C0"/>
              </a:solidFill>
            </a:endParaRPr>
          </a:p>
          <a:p>
            <a:r>
              <a:rPr lang="en-US" b="1" dirty="0">
                <a:solidFill>
                  <a:srgbClr val="0070C0"/>
                </a:solidFill>
              </a:rPr>
              <a:t>g__ </a:t>
            </a:r>
            <a:r>
              <a:rPr lang="en-US" b="1" dirty="0" err="1">
                <a:solidFill>
                  <a:srgbClr val="0070C0"/>
                </a:solidFill>
              </a:rPr>
              <a:t>Tuberibacillus</a:t>
            </a:r>
            <a:r>
              <a:rPr lang="en-US" b="1" dirty="0">
                <a:solidFill>
                  <a:srgbClr val="0070C0"/>
                </a:solidFill>
              </a:rPr>
              <a:t> from C__ Bacilli</a:t>
            </a:r>
          </a:p>
          <a:p>
            <a:r>
              <a:rPr lang="en-US" b="1" dirty="0">
                <a:solidFill>
                  <a:srgbClr val="0070C0"/>
                </a:solidFill>
              </a:rPr>
              <a:t>g__ </a:t>
            </a:r>
            <a:r>
              <a:rPr lang="en-US" b="1" dirty="0" err="1">
                <a:solidFill>
                  <a:srgbClr val="0070C0"/>
                </a:solidFill>
              </a:rPr>
              <a:t>Ammoniphilus</a:t>
            </a:r>
            <a:r>
              <a:rPr lang="en-US" b="1" dirty="0">
                <a:solidFill>
                  <a:srgbClr val="0070C0"/>
                </a:solidFill>
              </a:rPr>
              <a:t> from C__ Bacilli </a:t>
            </a:r>
          </a:p>
          <a:p>
            <a:r>
              <a:rPr lang="en-US" b="1" dirty="0">
                <a:solidFill>
                  <a:srgbClr val="0070C0"/>
                </a:solidFill>
              </a:rPr>
              <a:t>g__ </a:t>
            </a:r>
            <a:r>
              <a:rPr lang="en-US" b="1" dirty="0" err="1">
                <a:solidFill>
                  <a:srgbClr val="0070C0"/>
                </a:solidFill>
              </a:rPr>
              <a:t>Silvanigrella</a:t>
            </a:r>
            <a:r>
              <a:rPr lang="en-US" b="1" dirty="0">
                <a:solidFill>
                  <a:srgbClr val="0070C0"/>
                </a:solidFill>
              </a:rPr>
              <a:t> from p__ </a:t>
            </a:r>
            <a:r>
              <a:rPr lang="en-US" b="1" dirty="0" err="1">
                <a:solidFill>
                  <a:srgbClr val="0070C0"/>
                </a:solidFill>
              </a:rPr>
              <a:t>Bdellovibrionota</a:t>
            </a:r>
            <a:r>
              <a:rPr lang="en-US" b="1" dirty="0">
                <a:solidFill>
                  <a:srgbClr val="0070C0"/>
                </a:solidFill>
              </a:rPr>
              <a:t> </a:t>
            </a:r>
          </a:p>
          <a:p>
            <a:r>
              <a:rPr lang="en-US" b="1" dirty="0">
                <a:solidFill>
                  <a:srgbClr val="0070C0"/>
                </a:solidFill>
              </a:rPr>
              <a:t>g__ </a:t>
            </a:r>
            <a:r>
              <a:rPr lang="en-US" b="1" dirty="0" err="1">
                <a:solidFill>
                  <a:srgbClr val="0070C0"/>
                </a:solidFill>
              </a:rPr>
              <a:t>Berkelbacteria</a:t>
            </a:r>
            <a:r>
              <a:rPr lang="en-US" b="1" dirty="0">
                <a:solidFill>
                  <a:srgbClr val="0070C0"/>
                </a:solidFill>
              </a:rPr>
              <a:t> from p__ </a:t>
            </a:r>
            <a:r>
              <a:rPr lang="en-US" b="1" dirty="0" err="1">
                <a:solidFill>
                  <a:srgbClr val="0070C0"/>
                </a:solidFill>
              </a:rPr>
              <a:t>Patescibacteria</a:t>
            </a:r>
            <a:endParaRPr lang="en-US" b="1" dirty="0">
              <a:solidFill>
                <a:srgbClr val="0070C0"/>
              </a:solidFill>
            </a:endParaRPr>
          </a:p>
          <a:p>
            <a:r>
              <a:rPr lang="en-US" b="1" dirty="0">
                <a:solidFill>
                  <a:srgbClr val="0070C0"/>
                </a:solidFill>
              </a:rPr>
              <a:t>g__ RCP2−54 from p__RCP2−54</a:t>
            </a: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
        <p:nvSpPr>
          <p:cNvPr id="26" name="TextBox 25"/>
          <p:cNvSpPr txBox="1"/>
          <p:nvPr/>
        </p:nvSpPr>
        <p:spPr>
          <a:xfrm>
            <a:off x="7231670" y="4964247"/>
            <a:ext cx="3172381" cy="615549"/>
          </a:xfrm>
          <a:prstGeom prst="rect">
            <a:avLst/>
          </a:prstGeom>
          <a:noFill/>
        </p:spPr>
        <p:txBody>
          <a:bodyPr wrap="square" lIns="121917" tIns="60958" rIns="121917" bIns="60958" rtlCol="0">
            <a:spAutoFit/>
          </a:bodyPr>
          <a:lstStyle/>
          <a:p>
            <a:r>
              <a:rPr lang="en-US" sz="1600" dirty="0"/>
              <a:t>Taxa consistently more common in controls than treatments</a:t>
            </a:r>
          </a:p>
        </p:txBody>
      </p:sp>
      <p:sp>
        <p:nvSpPr>
          <p:cNvPr id="27" name="Oval 26"/>
          <p:cNvSpPr/>
          <p:nvPr/>
        </p:nvSpPr>
        <p:spPr>
          <a:xfrm rot="16561433">
            <a:off x="5674688" y="405063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8" name="Oval 27"/>
          <p:cNvSpPr/>
          <p:nvPr/>
        </p:nvSpPr>
        <p:spPr>
          <a:xfrm rot="16561433">
            <a:off x="9213119" y="406565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9" name="Oval 28"/>
          <p:cNvSpPr/>
          <p:nvPr/>
        </p:nvSpPr>
        <p:spPr>
          <a:xfrm rot="16561433">
            <a:off x="2215344" y="408903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0" name="Oval 29"/>
          <p:cNvSpPr/>
          <p:nvPr/>
        </p:nvSpPr>
        <p:spPr>
          <a:xfrm rot="16561433">
            <a:off x="2645505" y="421338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1" name="Oval 30"/>
          <p:cNvSpPr/>
          <p:nvPr/>
        </p:nvSpPr>
        <p:spPr>
          <a:xfrm rot="16561433">
            <a:off x="6110830" y="42180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2" name="Oval 31"/>
          <p:cNvSpPr/>
          <p:nvPr/>
        </p:nvSpPr>
        <p:spPr>
          <a:xfrm rot="16561433">
            <a:off x="9535590" y="4264020"/>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3" name="Oval 32"/>
          <p:cNvSpPr/>
          <p:nvPr/>
        </p:nvSpPr>
        <p:spPr>
          <a:xfrm rot="16561433">
            <a:off x="1546139" y="426152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5" name="Oval 34"/>
          <p:cNvSpPr/>
          <p:nvPr/>
        </p:nvSpPr>
        <p:spPr>
          <a:xfrm rot="16561433">
            <a:off x="5057009"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6" name="Oval 35"/>
          <p:cNvSpPr/>
          <p:nvPr/>
        </p:nvSpPr>
        <p:spPr>
          <a:xfrm rot="16561433">
            <a:off x="8502853" y="423718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7" name="Oval 36"/>
          <p:cNvSpPr/>
          <p:nvPr/>
        </p:nvSpPr>
        <p:spPr>
          <a:xfrm rot="16561433">
            <a:off x="7718791" y="335622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8" name="Oval 37"/>
          <p:cNvSpPr/>
          <p:nvPr/>
        </p:nvSpPr>
        <p:spPr>
          <a:xfrm rot="16561433">
            <a:off x="4246838" y="335622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9" name="Oval 38"/>
          <p:cNvSpPr/>
          <p:nvPr/>
        </p:nvSpPr>
        <p:spPr>
          <a:xfrm rot="16561433">
            <a:off x="762076" y="335622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0" name="Oval 39"/>
          <p:cNvSpPr/>
          <p:nvPr/>
        </p:nvSpPr>
        <p:spPr>
          <a:xfrm rot="14128735">
            <a:off x="7797656" y="2811999"/>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1" name="Oval 40"/>
          <p:cNvSpPr/>
          <p:nvPr/>
        </p:nvSpPr>
        <p:spPr>
          <a:xfrm rot="14128735">
            <a:off x="786068" y="280913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2" name="Oval 41"/>
          <p:cNvSpPr/>
          <p:nvPr/>
        </p:nvSpPr>
        <p:spPr>
          <a:xfrm rot="14128735">
            <a:off x="4309683" y="2819105"/>
            <a:ext cx="421502" cy="23245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3" name="Oval 42"/>
          <p:cNvSpPr/>
          <p:nvPr/>
        </p:nvSpPr>
        <p:spPr>
          <a:xfrm rot="12056803">
            <a:off x="1140874" y="2703043"/>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4" name="Oval 43"/>
          <p:cNvSpPr/>
          <p:nvPr/>
        </p:nvSpPr>
        <p:spPr>
          <a:xfrm rot="12056803">
            <a:off x="4611695"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5" name="Oval 44"/>
          <p:cNvSpPr/>
          <p:nvPr/>
        </p:nvSpPr>
        <p:spPr>
          <a:xfrm rot="12056803">
            <a:off x="8075421" y="2701424"/>
            <a:ext cx="421502" cy="1311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6" name="Oval 45"/>
          <p:cNvSpPr/>
          <p:nvPr/>
        </p:nvSpPr>
        <p:spPr>
          <a:xfrm rot="16561433">
            <a:off x="1101215" y="2220467"/>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7" name="Oval 46"/>
          <p:cNvSpPr/>
          <p:nvPr/>
        </p:nvSpPr>
        <p:spPr>
          <a:xfrm rot="16561433">
            <a:off x="8009616" y="227273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8" name="Oval 47"/>
          <p:cNvSpPr/>
          <p:nvPr/>
        </p:nvSpPr>
        <p:spPr>
          <a:xfrm rot="16561433">
            <a:off x="4598650" y="225886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9" name="Oval 48"/>
          <p:cNvSpPr/>
          <p:nvPr/>
        </p:nvSpPr>
        <p:spPr>
          <a:xfrm rot="16561433">
            <a:off x="1304188" y="214485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0" name="Oval 49"/>
          <p:cNvSpPr/>
          <p:nvPr/>
        </p:nvSpPr>
        <p:spPr>
          <a:xfrm rot="16561433">
            <a:off x="4760884" y="211199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1" name="Oval 50"/>
          <p:cNvSpPr/>
          <p:nvPr/>
        </p:nvSpPr>
        <p:spPr>
          <a:xfrm rot="16561433">
            <a:off x="8221186" y="2140762"/>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2" name="Oval 51"/>
          <p:cNvSpPr/>
          <p:nvPr/>
        </p:nvSpPr>
        <p:spPr>
          <a:xfrm rot="16561433">
            <a:off x="4807498" y="186051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3" name="Oval 52"/>
          <p:cNvSpPr/>
          <p:nvPr/>
        </p:nvSpPr>
        <p:spPr>
          <a:xfrm rot="16561433">
            <a:off x="1314193" y="186051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4" name="Oval 53"/>
          <p:cNvSpPr/>
          <p:nvPr/>
        </p:nvSpPr>
        <p:spPr>
          <a:xfrm rot="16561433">
            <a:off x="8262439" y="18481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5" name="Oval 54"/>
          <p:cNvSpPr/>
          <p:nvPr/>
        </p:nvSpPr>
        <p:spPr>
          <a:xfrm rot="16561433">
            <a:off x="1678163" y="1784906"/>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6" name="Oval 55"/>
          <p:cNvSpPr/>
          <p:nvPr/>
        </p:nvSpPr>
        <p:spPr>
          <a:xfrm rot="16561433">
            <a:off x="5162794" y="178107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7" name="Oval 56"/>
          <p:cNvSpPr/>
          <p:nvPr/>
        </p:nvSpPr>
        <p:spPr>
          <a:xfrm rot="16561433">
            <a:off x="8613376" y="182330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8" name="Oval 57"/>
          <p:cNvSpPr/>
          <p:nvPr/>
        </p:nvSpPr>
        <p:spPr>
          <a:xfrm rot="16561433">
            <a:off x="2236408" y="1819468"/>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59" name="Oval 58"/>
          <p:cNvSpPr/>
          <p:nvPr/>
        </p:nvSpPr>
        <p:spPr>
          <a:xfrm rot="16561433">
            <a:off x="2404251" y="1553064"/>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0" name="Oval 59"/>
          <p:cNvSpPr/>
          <p:nvPr/>
        </p:nvSpPr>
        <p:spPr>
          <a:xfrm rot="16561433">
            <a:off x="5733339" y="1791365"/>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1" name="Oval 60"/>
          <p:cNvSpPr/>
          <p:nvPr/>
        </p:nvSpPr>
        <p:spPr>
          <a:xfrm rot="16561433">
            <a:off x="5901182" y="1524961"/>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2" name="Oval 61"/>
          <p:cNvSpPr/>
          <p:nvPr/>
        </p:nvSpPr>
        <p:spPr>
          <a:xfrm rot="16561433">
            <a:off x="9222322" y="1769903"/>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3" name="Oval 62"/>
          <p:cNvSpPr/>
          <p:nvPr/>
        </p:nvSpPr>
        <p:spPr>
          <a:xfrm rot="16561433">
            <a:off x="9390165" y="1503499"/>
            <a:ext cx="209153" cy="1906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4" name="Oval 63"/>
          <p:cNvSpPr/>
          <p:nvPr/>
        </p:nvSpPr>
        <p:spPr>
          <a:xfrm rot="19142785">
            <a:off x="2769629" y="25437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5" name="Oval 64"/>
          <p:cNvSpPr/>
          <p:nvPr/>
        </p:nvSpPr>
        <p:spPr>
          <a:xfrm rot="19142785">
            <a:off x="6181557" y="2577610"/>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6" name="Oval 65"/>
          <p:cNvSpPr/>
          <p:nvPr/>
        </p:nvSpPr>
        <p:spPr>
          <a:xfrm rot="19142785">
            <a:off x="9676885" y="2588306"/>
            <a:ext cx="497139" cy="823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7" name="Oval 66"/>
          <p:cNvSpPr/>
          <p:nvPr/>
        </p:nvSpPr>
        <p:spPr>
          <a:xfrm rot="16561433">
            <a:off x="10128747" y="2866537"/>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8" name="Oval 67"/>
          <p:cNvSpPr/>
          <p:nvPr/>
        </p:nvSpPr>
        <p:spPr>
          <a:xfrm rot="16561433">
            <a:off x="6656316" y="286019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9" name="Oval 68"/>
          <p:cNvSpPr/>
          <p:nvPr/>
        </p:nvSpPr>
        <p:spPr>
          <a:xfrm rot="16561433">
            <a:off x="3185968" y="2859812"/>
            <a:ext cx="146306" cy="30817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TextBox 2"/>
          <p:cNvSpPr txBox="1"/>
          <p:nvPr/>
        </p:nvSpPr>
        <p:spPr>
          <a:xfrm>
            <a:off x="1921406" y="6868067"/>
            <a:ext cx="4508719" cy="923330"/>
          </a:xfrm>
          <a:prstGeom prst="rect">
            <a:avLst/>
          </a:prstGeom>
          <a:noFill/>
        </p:spPr>
        <p:txBody>
          <a:bodyPr wrap="square" rtlCol="0">
            <a:spAutoFit/>
          </a:bodyPr>
          <a:lstStyle/>
          <a:p>
            <a:r>
              <a:rPr lang="en-US" dirty="0"/>
              <a:t>Reduced phylum diversity due to stress!</a:t>
            </a:r>
          </a:p>
          <a:p>
            <a:r>
              <a:rPr lang="en-US" dirty="0"/>
              <a:t>Increases in members of p__</a:t>
            </a:r>
            <a:r>
              <a:rPr lang="en-US" dirty="0" err="1"/>
              <a:t>Bacteroidota</a:t>
            </a:r>
            <a:r>
              <a:rPr lang="en-US" dirty="0"/>
              <a:t> and p__</a:t>
            </a:r>
            <a:r>
              <a:rPr lang="en-US" dirty="0" err="1"/>
              <a:t>Proteobacteria</a:t>
            </a:r>
            <a:endParaRPr lang="en-US" dirty="0"/>
          </a:p>
        </p:txBody>
      </p:sp>
    </p:spTree>
    <p:extLst>
      <p:ext uri="{BB962C8B-B14F-4D97-AF65-F5344CB8AC3E}">
        <p14:creationId xmlns:p14="http://schemas.microsoft.com/office/powerpoint/2010/main" val="28935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5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6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6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6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63"/>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64"/>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65"/>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66"/>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6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6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7825/graphics/34bc58cc-d0f8-4fda-8648-1f721c70f75b.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0"/>
            <a:ext cx="8448531" cy="551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7" descr="http://127.0.0.1:47825/graphics/4a571618-5c0e-4ca9-9f3a-ae3c2b6eeee1.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29554"/>
            <a:ext cx="5522059" cy="360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62846" y="186520"/>
            <a:ext cx="5008166" cy="369332"/>
          </a:xfrm>
          <a:prstGeom prst="rect">
            <a:avLst/>
          </a:prstGeom>
          <a:noFill/>
        </p:spPr>
        <p:txBody>
          <a:bodyPr wrap="none" rtlCol="0">
            <a:spAutoFit/>
          </a:bodyPr>
          <a:lstStyle/>
          <a:p>
            <a:r>
              <a:rPr lang="en-US" dirty="0"/>
              <a:t>Alpha diversity of above-expected ASVs, chunk 4.11</a:t>
            </a:r>
          </a:p>
        </p:txBody>
      </p:sp>
      <p:pic>
        <p:nvPicPr>
          <p:cNvPr id="3081"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1868" t="33266" r="55659" b="26097"/>
          <a:stretch/>
        </p:blipFill>
        <p:spPr bwMode="auto">
          <a:xfrm>
            <a:off x="6119447" y="677390"/>
            <a:ext cx="4320790" cy="599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99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 xmlns:a16="http://schemas.microsoft.com/office/drawing/2014/main" id="{0D459DCA-A0B8-4FDE-B48F-B776C3C94364}"/>
              </a:ext>
            </a:extLst>
          </p:cNvPr>
          <p:cNvGraphicFramePr>
            <a:graphicFrameLocks noGrp="1"/>
          </p:cNvGraphicFramePr>
          <p:nvPr>
            <p:extLst>
              <p:ext uri="{D42A27DB-BD31-4B8C-83A1-F6EECF244321}">
                <p14:modId xmlns:p14="http://schemas.microsoft.com/office/powerpoint/2010/main" val="1157200936"/>
              </p:ext>
            </p:extLst>
          </p:nvPr>
        </p:nvGraphicFramePr>
        <p:xfrm>
          <a:off x="1175108" y="81327"/>
          <a:ext cx="10727456" cy="6695346"/>
        </p:xfrm>
        <a:graphic>
          <a:graphicData uri="http://schemas.openxmlformats.org/drawingml/2006/table">
            <a:tbl>
              <a:tblPr firstRow="1" bandRow="1">
                <a:tableStyleId>{5C22544A-7EE6-4342-B048-85BDC9FD1C3A}</a:tableStyleId>
              </a:tblPr>
              <a:tblGrid>
                <a:gridCol w="815599">
                  <a:extLst>
                    <a:ext uri="{9D8B030D-6E8A-4147-A177-3AD203B41FA5}">
                      <a16:colId xmlns="" xmlns:a16="http://schemas.microsoft.com/office/drawing/2014/main" val="321481524"/>
                    </a:ext>
                  </a:extLst>
                </a:gridCol>
                <a:gridCol w="967868">
                  <a:extLst>
                    <a:ext uri="{9D8B030D-6E8A-4147-A177-3AD203B41FA5}">
                      <a16:colId xmlns="" xmlns:a16="http://schemas.microsoft.com/office/drawing/2014/main" val="1860218618"/>
                    </a:ext>
                  </a:extLst>
                </a:gridCol>
                <a:gridCol w="352011">
                  <a:extLst>
                    <a:ext uri="{9D8B030D-6E8A-4147-A177-3AD203B41FA5}">
                      <a16:colId xmlns="" xmlns:a16="http://schemas.microsoft.com/office/drawing/2014/main" val="3340538241"/>
                    </a:ext>
                  </a:extLst>
                </a:gridCol>
                <a:gridCol w="764309">
                  <a:extLst>
                    <a:ext uri="{9D8B030D-6E8A-4147-A177-3AD203B41FA5}">
                      <a16:colId xmlns="" xmlns:a16="http://schemas.microsoft.com/office/drawing/2014/main" val="3542759022"/>
                    </a:ext>
                  </a:extLst>
                </a:gridCol>
                <a:gridCol w="733530">
                  <a:extLst>
                    <a:ext uri="{9D8B030D-6E8A-4147-A177-3AD203B41FA5}">
                      <a16:colId xmlns="" xmlns:a16="http://schemas.microsoft.com/office/drawing/2014/main" val="3017545153"/>
                    </a:ext>
                  </a:extLst>
                </a:gridCol>
                <a:gridCol w="1215851">
                  <a:extLst>
                    <a:ext uri="{9D8B030D-6E8A-4147-A177-3AD203B41FA5}">
                      <a16:colId xmlns="" xmlns:a16="http://schemas.microsoft.com/office/drawing/2014/main" val="2374199049"/>
                    </a:ext>
                  </a:extLst>
                </a:gridCol>
                <a:gridCol w="1034322">
                  <a:extLst>
                    <a:ext uri="{9D8B030D-6E8A-4147-A177-3AD203B41FA5}">
                      <a16:colId xmlns="" xmlns:a16="http://schemas.microsoft.com/office/drawing/2014/main" val="986355255"/>
                    </a:ext>
                  </a:extLst>
                </a:gridCol>
                <a:gridCol w="1015541">
                  <a:extLst>
                    <a:ext uri="{9D8B030D-6E8A-4147-A177-3AD203B41FA5}">
                      <a16:colId xmlns="" xmlns:a16="http://schemas.microsoft.com/office/drawing/2014/main" val="2510544723"/>
                    </a:ext>
                  </a:extLst>
                </a:gridCol>
                <a:gridCol w="894304">
                  <a:extLst>
                    <a:ext uri="{9D8B030D-6E8A-4147-A177-3AD203B41FA5}">
                      <a16:colId xmlns="" xmlns:a16="http://schemas.microsoft.com/office/drawing/2014/main" val="2718805343"/>
                    </a:ext>
                  </a:extLst>
                </a:gridCol>
                <a:gridCol w="884255">
                  <a:extLst>
                    <a:ext uri="{9D8B030D-6E8A-4147-A177-3AD203B41FA5}">
                      <a16:colId xmlns="" xmlns:a16="http://schemas.microsoft.com/office/drawing/2014/main" val="2955290921"/>
                    </a:ext>
                  </a:extLst>
                </a:gridCol>
                <a:gridCol w="1034980">
                  <a:extLst>
                    <a:ext uri="{9D8B030D-6E8A-4147-A177-3AD203B41FA5}">
                      <a16:colId xmlns="" xmlns:a16="http://schemas.microsoft.com/office/drawing/2014/main" val="1189241912"/>
                    </a:ext>
                  </a:extLst>
                </a:gridCol>
                <a:gridCol w="1014886">
                  <a:extLst>
                    <a:ext uri="{9D8B030D-6E8A-4147-A177-3AD203B41FA5}">
                      <a16:colId xmlns="" xmlns:a16="http://schemas.microsoft.com/office/drawing/2014/main" val="3666057970"/>
                    </a:ext>
                  </a:extLst>
                </a:gridCol>
              </a:tblGrid>
              <a:tr h="704193">
                <a:tc>
                  <a:txBody>
                    <a:bodyPr/>
                    <a:lstStyle/>
                    <a:p>
                      <a:pPr algn="ctr"/>
                      <a:r>
                        <a:rPr lang="en-US" sz="1400" dirty="0"/>
                        <a:t>Species</a:t>
                      </a:r>
                    </a:p>
                  </a:txBody>
                  <a:tcPr anchor="ctr"/>
                </a:tc>
                <a:tc>
                  <a:txBody>
                    <a:bodyPr/>
                    <a:lstStyle/>
                    <a:p>
                      <a:pPr algn="ctr"/>
                      <a:r>
                        <a:rPr lang="en-US" sz="1400" dirty="0"/>
                        <a:t>Lineage</a:t>
                      </a:r>
                    </a:p>
                  </a:txBody>
                  <a:tcPr anchor="ctr"/>
                </a:tc>
                <a:tc>
                  <a:txBody>
                    <a:bodyPr/>
                    <a:lstStyle/>
                    <a:p>
                      <a:pPr algn="ctr"/>
                      <a:r>
                        <a:rPr lang="en-US" sz="1200" dirty="0"/>
                        <a:t>Round</a:t>
                      </a:r>
                    </a:p>
                  </a:txBody>
                  <a:tcPr vert="vert270" anchor="ctr"/>
                </a:tc>
                <a:tc>
                  <a:txBody>
                    <a:bodyPr/>
                    <a:lstStyle/>
                    <a:p>
                      <a:pPr algn="ctr"/>
                      <a:r>
                        <a:rPr lang="en-US" sz="1400" dirty="0"/>
                        <a:t>Dipping time</a:t>
                      </a:r>
                    </a:p>
                  </a:txBody>
                  <a:tcPr anchor="ctr"/>
                </a:tc>
                <a:tc>
                  <a:txBody>
                    <a:bodyPr/>
                    <a:lstStyle/>
                    <a:p>
                      <a:pPr algn="ctr"/>
                      <a:r>
                        <a:rPr lang="en-US" sz="1400" dirty="0"/>
                        <a:t>Family</a:t>
                      </a:r>
                    </a:p>
                  </a:txBody>
                  <a:tcPr anchor="ctr"/>
                </a:tc>
                <a:tc>
                  <a:txBody>
                    <a:bodyPr/>
                    <a:lstStyle/>
                    <a:p>
                      <a:pPr algn="ctr"/>
                      <a:r>
                        <a:rPr lang="en-US" sz="1400" dirty="0"/>
                        <a:t>MeJA concentration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Phenology</a:t>
                      </a:r>
                    </a:p>
                  </a:txBody>
                  <a:tcPr anchor="ctr"/>
                </a:tc>
                <a:tc>
                  <a:txBody>
                    <a:bodyPr/>
                    <a:lstStyle/>
                    <a:p>
                      <a:pPr algn="ctr"/>
                      <a:r>
                        <a:rPr lang="en-US" sz="1400" dirty="0"/>
                        <a:t>Final number of leaves</a:t>
                      </a:r>
                    </a:p>
                  </a:txBody>
                  <a:tcPr anchor="ctr"/>
                </a:tc>
                <a:tc>
                  <a:txBody>
                    <a:bodyPr/>
                    <a:lstStyle/>
                    <a:p>
                      <a:pPr algn="ctr"/>
                      <a:r>
                        <a:rPr lang="en-US" sz="1400" dirty="0"/>
                        <a:t>Shoot biomass </a:t>
                      </a:r>
                    </a:p>
                  </a:txBody>
                  <a:tcPr anchor="ctr"/>
                </a:tc>
                <a:tc>
                  <a:txBody>
                    <a:bodyPr/>
                    <a:lstStyle/>
                    <a:p>
                      <a:pPr algn="ctr"/>
                      <a:r>
                        <a:rPr lang="en-US" sz="1400" dirty="0"/>
                        <a:t>Root biomass</a:t>
                      </a:r>
                    </a:p>
                  </a:txBody>
                  <a:tcPr anchor="ctr"/>
                </a:tc>
                <a:tc>
                  <a:txBody>
                    <a:bodyPr/>
                    <a:lstStyle/>
                    <a:p>
                      <a:pPr algn="ctr"/>
                      <a:r>
                        <a:rPr lang="en-US" sz="1400" dirty="0"/>
                        <a:t>Leaf area</a:t>
                      </a:r>
                    </a:p>
                  </a:txBody>
                  <a:tcPr anchor="ctr"/>
                </a:tc>
                <a:tc>
                  <a:txBody>
                    <a:bodyPr/>
                    <a:lstStyle/>
                    <a:p>
                      <a:pPr algn="ctr"/>
                      <a:r>
                        <a:rPr lang="en-US" sz="1400" dirty="0"/>
                        <a:t>Root scan</a:t>
                      </a:r>
                    </a:p>
                  </a:txBody>
                  <a:tcPr anchor="ctr"/>
                </a:tc>
                <a:extLst>
                  <a:ext uri="{0D108BD9-81ED-4DB2-BD59-A6C34878D82A}">
                    <a16:rowId xmlns="" xmlns:a16="http://schemas.microsoft.com/office/drawing/2014/main" val="3883251041"/>
                  </a:ext>
                </a:extLst>
              </a:tr>
              <a:tr h="502481">
                <a:tc>
                  <a:txBody>
                    <a:bodyPr/>
                    <a:lstStyle/>
                    <a:p>
                      <a:pPr algn="ctr"/>
                      <a:r>
                        <a:rPr lang="en-US" sz="1200" i="1" dirty="0"/>
                        <a:t>Arabis glabra</a:t>
                      </a:r>
                    </a:p>
                  </a:txBody>
                  <a:tcPr/>
                </a:tc>
                <a:tc>
                  <a:txBody>
                    <a:bodyPr/>
                    <a:lstStyle/>
                    <a:p>
                      <a:pPr algn="ctr"/>
                      <a:r>
                        <a:rPr lang="en-US" sz="1200" dirty="0"/>
                        <a:t>Expanded lineage 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 xmlns:a16="http://schemas.microsoft.com/office/drawing/2014/main" val="4019034840"/>
                  </a:ext>
                </a:extLst>
              </a:tr>
              <a:tr h="502481">
                <a:tc>
                  <a:txBody>
                    <a:bodyPr/>
                    <a:lstStyle/>
                    <a:p>
                      <a:pPr algn="ctr"/>
                      <a:r>
                        <a:rPr lang="en-US" sz="1200" i="1" dirty="0"/>
                        <a:t>Brassica nigra </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 xmlns:a16="http://schemas.microsoft.com/office/drawing/2014/main" val="3102583707"/>
                  </a:ext>
                </a:extLst>
              </a:tr>
              <a:tr h="502481">
                <a:tc>
                  <a:txBody>
                    <a:bodyPr/>
                    <a:lstStyle/>
                    <a:p>
                      <a:pPr algn="ctr"/>
                      <a:r>
                        <a:rPr lang="en-US" sz="1000" i="1" dirty="0"/>
                        <a:t>Brassica oleracea Kimmeridge</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3- S</a:t>
                      </a:r>
                    </a:p>
                  </a:txBody>
                  <a:tcPr/>
                </a:tc>
                <a:tc>
                  <a:txBody>
                    <a:bodyPr/>
                    <a:lstStyle/>
                    <a:p>
                      <a:pPr algn="ctr"/>
                      <a:r>
                        <a:rPr lang="en-US" sz="1200" dirty="0"/>
                        <a:t>Yes-S</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 xmlns:a16="http://schemas.microsoft.com/office/drawing/2014/main" val="3868527847"/>
                  </a:ext>
                </a:extLst>
              </a:tr>
              <a:tr h="502481">
                <a:tc>
                  <a:txBody>
                    <a:bodyPr/>
                    <a:lstStyle/>
                    <a:p>
                      <a:pPr algn="ctr"/>
                      <a:r>
                        <a:rPr lang="en-US" sz="1050" i="1" dirty="0"/>
                        <a:t>Brassica oleracea Riviera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p>
                      <a:pPr algn="ctr"/>
                      <a:endParaRPr lang="en-US" sz="1200" dirty="0"/>
                    </a:p>
                  </a:txBody>
                  <a:tcPr/>
                </a:tc>
                <a:extLst>
                  <a:ext uri="{0D108BD9-81ED-4DB2-BD59-A6C34878D82A}">
                    <a16:rowId xmlns="" xmlns:a16="http://schemas.microsoft.com/office/drawing/2014/main" val="3157677353"/>
                  </a:ext>
                </a:extLst>
              </a:tr>
              <a:tr h="502481">
                <a:tc>
                  <a:txBody>
                    <a:bodyPr/>
                    <a:lstStyle/>
                    <a:p>
                      <a:pPr algn="ctr"/>
                      <a:r>
                        <a:rPr lang="en-US" sz="1200" i="1" dirty="0"/>
                        <a:t>Sinapis arvensis</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 - S</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 xmlns:a16="http://schemas.microsoft.com/office/drawing/2014/main" val="116609453"/>
                  </a:ext>
                </a:extLst>
              </a:tr>
              <a:tr h="502481">
                <a:tc>
                  <a:txBody>
                    <a:bodyPr/>
                    <a:lstStyle/>
                    <a:p>
                      <a:pPr algn="ctr"/>
                      <a:r>
                        <a:rPr lang="en-US" sz="1200" i="1" dirty="0"/>
                        <a:t>Barbarea vulgaris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Yes-F</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 xmlns:a16="http://schemas.microsoft.com/office/drawing/2014/main" val="3778814037"/>
                  </a:ext>
                </a:extLst>
              </a:tr>
              <a:tr h="502481">
                <a:tc>
                  <a:txBody>
                    <a:bodyPr/>
                    <a:lstStyle/>
                    <a:p>
                      <a:pPr algn="ctr"/>
                      <a:r>
                        <a:rPr lang="en-US" sz="1100" i="1" dirty="0"/>
                        <a:t>Camelina sativa (</a:t>
                      </a:r>
                      <a:r>
                        <a:rPr lang="en-US" sz="1100" i="0" dirty="0"/>
                        <a:t>Wild)</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 – M</a:t>
                      </a:r>
                      <a:br>
                        <a:rPr lang="en-US" sz="1200" dirty="0"/>
                      </a:br>
                      <a:r>
                        <a:rPr lang="en-US" sz="1200" dirty="0"/>
                        <a:t>(crop)</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 xmlns:a16="http://schemas.microsoft.com/office/drawing/2014/main" val="1517383143"/>
                  </a:ext>
                </a:extLst>
              </a:tr>
              <a:tr h="502481">
                <a:tc>
                  <a:txBody>
                    <a:bodyPr/>
                    <a:lstStyle/>
                    <a:p>
                      <a:pPr algn="ctr"/>
                      <a:r>
                        <a:rPr lang="en-US" sz="1100" i="1" dirty="0" err="1"/>
                        <a:t>Capsella</a:t>
                      </a:r>
                      <a:r>
                        <a:rPr lang="en-US" sz="1100" i="1" dirty="0"/>
                        <a:t> bursa-pastoris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No</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Only controls</a:t>
                      </a:r>
                    </a:p>
                  </a:txBody>
                  <a:tcPr/>
                </a:tc>
                <a:extLst>
                  <a:ext uri="{0D108BD9-81ED-4DB2-BD59-A6C34878D82A}">
                    <a16:rowId xmlns="" xmlns:a16="http://schemas.microsoft.com/office/drawing/2014/main" val="1288190094"/>
                  </a:ext>
                </a:extLst>
              </a:tr>
              <a:tr h="502481">
                <a:tc>
                  <a:txBody>
                    <a:bodyPr/>
                    <a:lstStyle/>
                    <a:p>
                      <a:pPr algn="ctr"/>
                      <a:r>
                        <a:rPr lang="en-US" sz="1200" i="1" dirty="0" err="1"/>
                        <a:t>Berteroa</a:t>
                      </a:r>
                      <a:r>
                        <a:rPr lang="en-US" sz="1200" i="1" dirty="0"/>
                        <a:t> </a:t>
                      </a:r>
                      <a:r>
                        <a:rPr lang="en-US" sz="1200" i="1" dirty="0" err="1"/>
                        <a:t>incana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Expanded lineage 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 xmlns:a16="http://schemas.microsoft.com/office/drawing/2014/main" val="1402535794"/>
                  </a:ext>
                </a:extLst>
              </a:tr>
              <a:tr h="502481">
                <a:tc>
                  <a:txBody>
                    <a:bodyPr/>
                    <a:lstStyle/>
                    <a:p>
                      <a:pPr algn="ctr"/>
                      <a:r>
                        <a:rPr lang="en-US" sz="1200" i="1" dirty="0"/>
                        <a:t>Brassica </a:t>
                      </a:r>
                      <a:r>
                        <a:rPr lang="en-US" sz="1200" i="1" dirty="0" err="1"/>
                        <a:t>rapa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 – 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 xmlns:a16="http://schemas.microsoft.com/office/drawing/2014/main" val="2770063366"/>
                  </a:ext>
                </a:extLst>
              </a:tr>
              <a:tr h="502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1" dirty="0"/>
                        <a:t>Brassica oleracea Riviera</a:t>
                      </a:r>
                    </a:p>
                  </a:txBody>
                  <a:tcPr/>
                </a:tc>
                <a:tc>
                  <a:txBody>
                    <a:bodyPr/>
                    <a:lstStyle/>
                    <a:p>
                      <a:pPr algn="ctr"/>
                      <a:r>
                        <a:rPr lang="en-US" sz="1200" dirty="0"/>
                        <a:t>Lineage II</a:t>
                      </a:r>
                    </a:p>
                  </a:txBody>
                  <a:tcPr/>
                </a:tc>
                <a:tc>
                  <a:txBody>
                    <a:bodyPr/>
                    <a:lstStyle/>
                    <a:p>
                      <a:pPr algn="ctr"/>
                      <a:r>
                        <a:rPr lang="en-US" sz="1200" dirty="0"/>
                        <a:t>2</a:t>
                      </a:r>
                    </a:p>
                  </a:txBody>
                  <a:tcPr/>
                </a:tc>
                <a:tc>
                  <a:txBody>
                    <a:bodyPr/>
                    <a:lstStyle/>
                    <a:p>
                      <a:pPr algn="ctr"/>
                      <a:r>
                        <a:rPr lang="en-US" sz="1200" dirty="0"/>
                        <a:t>3 - S</a:t>
                      </a:r>
                    </a:p>
                  </a:txBody>
                  <a:tcPr/>
                </a:tc>
                <a:tc>
                  <a:txBody>
                    <a:bodyPr/>
                    <a:lstStyle/>
                    <a:p>
                      <a:pPr algn="ctr"/>
                      <a:r>
                        <a:rPr lang="en-US" sz="1200" dirty="0"/>
                        <a:t>Yes - ALL</a:t>
                      </a:r>
                    </a:p>
                  </a:txBody>
                  <a:tcPr/>
                </a:tc>
                <a:tc>
                  <a:txBody>
                    <a:bodyPr/>
                    <a:lstStyle/>
                    <a:p>
                      <a:pPr algn="ctr"/>
                      <a:r>
                        <a:rPr lang="en-US" sz="1200" dirty="0"/>
                        <a:t>1</a:t>
                      </a:r>
                      <a:r>
                        <a:rPr lang="en-US" sz="1200" baseline="30000" dirty="0"/>
                        <a:t>st</a:t>
                      </a:r>
                      <a:r>
                        <a:rPr lang="en-US" sz="1200" dirty="0"/>
                        <a:t> 0.5 mM and 2</a:t>
                      </a:r>
                      <a:r>
                        <a:rPr lang="en-US" sz="1200" baseline="30000" dirty="0"/>
                        <a:t>nd</a:t>
                      </a:r>
                      <a:r>
                        <a:rPr lang="en-US" sz="1200" dirty="0"/>
                        <a:t>, 3</a:t>
                      </a:r>
                      <a:r>
                        <a:rPr lang="en-US" sz="1200" baseline="30000" dirty="0"/>
                        <a:t>rd</a:t>
                      </a:r>
                      <a:r>
                        <a:rPr lang="en-US" sz="1200" dirty="0"/>
                        <a:t> and 4</a:t>
                      </a:r>
                      <a:r>
                        <a:rPr lang="en-US" sz="1200" baseline="30000" dirty="0"/>
                        <a:t>th</a:t>
                      </a:r>
                      <a:r>
                        <a:rPr lang="en-US" sz="1200" dirty="0"/>
                        <a:t> with 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 xmlns:a16="http://schemas.microsoft.com/office/drawing/2014/main" val="1272657816"/>
                  </a:ext>
                </a:extLst>
              </a:tr>
            </a:tbl>
          </a:graphicData>
        </a:graphic>
      </p:graphicFrame>
      <p:sp>
        <p:nvSpPr>
          <p:cNvPr id="5" name="Title 1">
            <a:extLst>
              <a:ext uri="{FF2B5EF4-FFF2-40B4-BE49-F238E27FC236}">
                <a16:creationId xmlns="" xmlns:a16="http://schemas.microsoft.com/office/drawing/2014/main" id="{1A57AEED-6941-4ED2-B4BC-8A8D47A5B073}"/>
              </a:ext>
            </a:extLst>
          </p:cNvPr>
          <p:cNvSpPr>
            <a:spLocks noGrp="1"/>
          </p:cNvSpPr>
          <p:nvPr>
            <p:ph type="title"/>
          </p:nvPr>
        </p:nvSpPr>
        <p:spPr>
          <a:xfrm rot="16200000">
            <a:off x="-2369139" y="2542962"/>
            <a:ext cx="6190891" cy="873740"/>
          </a:xfrm>
        </p:spPr>
        <p:txBody>
          <a:bodyPr>
            <a:normAutofit/>
          </a:bodyPr>
          <a:lstStyle/>
          <a:p>
            <a:r>
              <a:rPr lang="en-US" sz="2800" b="1" dirty="0"/>
              <a:t>MeJA screening: summary results</a:t>
            </a:r>
          </a:p>
        </p:txBody>
      </p:sp>
      <p:sp>
        <p:nvSpPr>
          <p:cNvPr id="6" name="TextBox 5">
            <a:extLst>
              <a:ext uri="{FF2B5EF4-FFF2-40B4-BE49-F238E27FC236}">
                <a16:creationId xmlns="" xmlns:a16="http://schemas.microsoft.com/office/drawing/2014/main" id="{00B6FA45-F701-410E-B474-2FC040F02F45}"/>
              </a:ext>
            </a:extLst>
          </p:cNvPr>
          <p:cNvSpPr txBox="1"/>
          <p:nvPr/>
        </p:nvSpPr>
        <p:spPr>
          <a:xfrm>
            <a:off x="0" y="6075278"/>
            <a:ext cx="1120820" cy="630942"/>
          </a:xfrm>
          <a:prstGeom prst="rect">
            <a:avLst/>
          </a:prstGeom>
          <a:noFill/>
        </p:spPr>
        <p:txBody>
          <a:bodyPr wrap="none" rtlCol="0">
            <a:spAutoFit/>
          </a:bodyPr>
          <a:lstStyle/>
          <a:p>
            <a:r>
              <a:rPr lang="en-US" sz="700" dirty="0">
                <a:hlinkClick r:id="rId2"/>
              </a:rPr>
              <a:t>Raw Data: rounds 1 and 2</a:t>
            </a:r>
            <a:br>
              <a:rPr lang="en-US" sz="700" dirty="0">
                <a:hlinkClick r:id="rId2"/>
              </a:rPr>
            </a:br>
            <a:r>
              <a:rPr lang="en-US" sz="700" dirty="0" err="1"/>
              <a:t>Phenology_raw</a:t>
            </a:r>
            <a:r>
              <a:rPr lang="en-US" sz="700" dirty="0"/>
              <a:t> </a:t>
            </a:r>
          </a:p>
          <a:p>
            <a:r>
              <a:rPr lang="en-US" sz="700" dirty="0"/>
              <a:t>&amp; </a:t>
            </a:r>
            <a:r>
              <a:rPr lang="en-US" sz="700" dirty="0" err="1"/>
              <a:t>Biomass_raw</a:t>
            </a:r>
            <a:r>
              <a:rPr lang="en-US" sz="700" dirty="0"/>
              <a:t> tabs</a:t>
            </a:r>
          </a:p>
          <a:p>
            <a:endParaRPr lang="en-US" sz="700" dirty="0"/>
          </a:p>
          <a:p>
            <a:r>
              <a:rPr lang="en-US" sz="700" dirty="0"/>
              <a:t>Root Scans</a:t>
            </a:r>
          </a:p>
        </p:txBody>
      </p:sp>
    </p:spTree>
    <p:extLst>
      <p:ext uri="{BB962C8B-B14F-4D97-AF65-F5344CB8AC3E}">
        <p14:creationId xmlns:p14="http://schemas.microsoft.com/office/powerpoint/2010/main" val="520495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315946"/>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202" y="33945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1" descr="http://127.0.0.1:25312/graphics/000e8bd2-7146-4493-b2d1-f75f91309b62.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5656" y="0"/>
            <a:ext cx="2560827" cy="184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3968750"/>
            <a:ext cx="3280463" cy="2368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1995" y="3781538"/>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5400000">
            <a:off x="9086333" y="2120901"/>
            <a:ext cx="1138645" cy="369332"/>
          </a:xfrm>
          <a:prstGeom prst="rect">
            <a:avLst/>
          </a:prstGeom>
          <a:noFill/>
        </p:spPr>
        <p:txBody>
          <a:bodyPr wrap="none" rtlCol="0">
            <a:spAutoFit/>
          </a:bodyPr>
          <a:lstStyle/>
          <a:p>
            <a:r>
              <a:rPr lang="en-US" dirty="0" smtClean="0"/>
              <a:t>DIVERSITY</a:t>
            </a:r>
            <a:endParaRPr lang="en-US" dirty="0"/>
          </a:p>
        </p:txBody>
      </p:sp>
      <p:sp>
        <p:nvSpPr>
          <p:cNvPr id="14" name="TextBox 13"/>
          <p:cNvSpPr txBox="1"/>
          <p:nvPr/>
        </p:nvSpPr>
        <p:spPr>
          <a:xfrm rot="5400000">
            <a:off x="9307612" y="5029202"/>
            <a:ext cx="1065420" cy="369332"/>
          </a:xfrm>
          <a:prstGeom prst="rect">
            <a:avLst/>
          </a:prstGeom>
          <a:noFill/>
        </p:spPr>
        <p:txBody>
          <a:bodyPr wrap="none" rtlCol="0">
            <a:spAutoFit/>
          </a:bodyPr>
          <a:lstStyle/>
          <a:p>
            <a:r>
              <a:rPr lang="en-US" dirty="0" smtClean="0"/>
              <a:t>N_READS</a:t>
            </a:r>
            <a:endParaRPr lang="en-US" dirty="0"/>
          </a:p>
        </p:txBody>
      </p:sp>
      <p:sp>
        <p:nvSpPr>
          <p:cNvPr id="2" name="AutoShape 2" descr="http://127.0.0.1:10018/graphics/9dfb7655-b7fe-4d3e-b4bf-cafc9c64309c.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6591300" y="2581209"/>
            <a:ext cx="6388100" cy="1200329"/>
          </a:xfrm>
          <a:prstGeom prst="rect">
            <a:avLst/>
          </a:prstGeom>
        </p:spPr>
        <p:txBody>
          <a:bodyPr wrap="square">
            <a:spAutoFit/>
          </a:bodyPr>
          <a:lstStyle/>
          <a:p>
            <a:r>
              <a:rPr lang="en-US" dirty="0" err="1"/>
              <a:t>Rhizobiales</a:t>
            </a:r>
            <a:r>
              <a:rPr lang="en-US" dirty="0"/>
              <a:t> increase in diversity for BO when exposed to </a:t>
            </a:r>
            <a:r>
              <a:rPr lang="en-US" dirty="0" err="1"/>
              <a:t>herbivory</a:t>
            </a:r>
            <a:r>
              <a:rPr lang="en-US" dirty="0"/>
              <a:t> stress. on </a:t>
            </a:r>
            <a:r>
              <a:rPr lang="en-US" dirty="0" err="1"/>
              <a:t>imporntat</a:t>
            </a:r>
            <a:r>
              <a:rPr lang="en-US" dirty="0"/>
              <a:t> taxa, this only happens on </a:t>
            </a:r>
            <a:r>
              <a:rPr lang="en-US" dirty="0" err="1"/>
              <a:t>MeJA</a:t>
            </a:r>
            <a:r>
              <a:rPr lang="en-US" dirty="0"/>
              <a:t> 0.1</a:t>
            </a:r>
          </a:p>
          <a:p>
            <a:r>
              <a:rPr lang="en-US" dirty="0" err="1"/>
              <a:t>Rhizobiales</a:t>
            </a:r>
            <a:r>
              <a:rPr lang="en-US" dirty="0"/>
              <a:t> increases in diversity in 0.1MeJA in AT roots and above neutral, and </a:t>
            </a:r>
            <a:r>
              <a:rPr lang="en-US" dirty="0" err="1"/>
              <a:t>importnat</a:t>
            </a:r>
            <a:r>
              <a:rPr lang="en-US" dirty="0"/>
              <a:t> soil</a:t>
            </a:r>
          </a:p>
        </p:txBody>
      </p:sp>
      <p:sp>
        <p:nvSpPr>
          <p:cNvPr id="15" name="TextBox 14"/>
          <p:cNvSpPr txBox="1"/>
          <p:nvPr/>
        </p:nvSpPr>
        <p:spPr>
          <a:xfrm>
            <a:off x="13384990" y="2253043"/>
            <a:ext cx="1924181" cy="646331"/>
          </a:xfrm>
          <a:prstGeom prst="rect">
            <a:avLst/>
          </a:prstGeom>
          <a:noFill/>
        </p:spPr>
        <p:txBody>
          <a:bodyPr wrap="none" rtlCol="0">
            <a:spAutoFit/>
          </a:bodyPr>
          <a:lstStyle/>
          <a:p>
            <a:r>
              <a:rPr lang="en-US" dirty="0" smtClean="0"/>
              <a:t>All </a:t>
            </a:r>
            <a:r>
              <a:rPr lang="en-US" dirty="0" err="1" smtClean="0"/>
              <a:t>rhizobiales</a:t>
            </a:r>
            <a:r>
              <a:rPr lang="en-US" dirty="0" smtClean="0"/>
              <a:t> taxa</a:t>
            </a:r>
          </a:p>
          <a:p>
            <a:endParaRPr lang="en-US" dirty="0"/>
          </a:p>
        </p:txBody>
      </p:sp>
      <p:pic>
        <p:nvPicPr>
          <p:cNvPr id="1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20700" y="515567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7805" y="494993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20699" y="2866354"/>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07805" y="2684258"/>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9164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6547"/>
            <a:ext cx="5545882" cy="318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393700"/>
            <a:ext cx="5162550"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18957" y="15876"/>
            <a:ext cx="10515600" cy="393700"/>
          </a:xfrm>
        </p:spPr>
        <p:txBody>
          <a:bodyPr>
            <a:normAutofit fontScale="90000"/>
          </a:bodyPr>
          <a:lstStyle/>
          <a:p>
            <a:r>
              <a:rPr lang="en-US" sz="2800" dirty="0" smtClean="0"/>
              <a:t>Diversity of </a:t>
            </a:r>
            <a:r>
              <a:rPr lang="en-US" sz="2800" dirty="0" err="1" smtClean="0"/>
              <a:t>rhizobiales</a:t>
            </a:r>
            <a:r>
              <a:rPr lang="en-US" sz="2800" dirty="0" smtClean="0"/>
              <a:t> across the experiment</a:t>
            </a:r>
            <a:endParaRPr lang="en-US" sz="2800" dirty="0"/>
          </a:p>
        </p:txBody>
      </p:sp>
      <p:sp>
        <p:nvSpPr>
          <p:cNvPr id="7" name="TextBox 6"/>
          <p:cNvSpPr txBox="1"/>
          <p:nvPr/>
        </p:nvSpPr>
        <p:spPr>
          <a:xfrm flipH="1">
            <a:off x="63500" y="440056"/>
            <a:ext cx="3221356" cy="369332"/>
          </a:xfrm>
          <a:prstGeom prst="rect">
            <a:avLst/>
          </a:prstGeom>
          <a:noFill/>
        </p:spPr>
        <p:txBody>
          <a:bodyPr wrap="square" rtlCol="0">
            <a:spAutoFit/>
          </a:bodyPr>
          <a:lstStyle/>
          <a:p>
            <a:r>
              <a:rPr lang="en-US" dirty="0" smtClean="0"/>
              <a:t>All members of the taxa</a:t>
            </a:r>
            <a:endParaRPr lang="en-US" dirty="0"/>
          </a:p>
        </p:txBody>
      </p:sp>
      <p:sp>
        <p:nvSpPr>
          <p:cNvPr id="2" name="TextBox 1"/>
          <p:cNvSpPr txBox="1"/>
          <p:nvPr/>
        </p:nvSpPr>
        <p:spPr>
          <a:xfrm>
            <a:off x="533400" y="4324350"/>
            <a:ext cx="3724275" cy="646331"/>
          </a:xfrm>
          <a:prstGeom prst="rect">
            <a:avLst/>
          </a:prstGeom>
          <a:noFill/>
        </p:spPr>
        <p:txBody>
          <a:bodyPr wrap="square" rtlCol="0">
            <a:spAutoFit/>
          </a:bodyPr>
          <a:lstStyle/>
          <a:p>
            <a:r>
              <a:rPr lang="en-US" dirty="0" err="1" smtClean="0"/>
              <a:t>Plant_species</a:t>
            </a:r>
            <a:r>
              <a:rPr lang="en-US" dirty="0" smtClean="0"/>
              <a:t>*</a:t>
            </a:r>
            <a:r>
              <a:rPr lang="en-US" dirty="0" err="1" smtClean="0"/>
              <a:t>Meja</a:t>
            </a:r>
            <a:r>
              <a:rPr lang="en-US" dirty="0" smtClean="0"/>
              <a:t> treatment is not significant on the full dataset (all taxa)</a:t>
            </a:r>
            <a:endParaRPr lang="en-US" dirty="0"/>
          </a:p>
        </p:txBody>
      </p:sp>
    </p:spTree>
    <p:extLst>
      <p:ext uri="{BB962C8B-B14F-4D97-AF65-F5344CB8AC3E}">
        <p14:creationId xmlns:p14="http://schemas.microsoft.com/office/powerpoint/2010/main" val="41231641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082" y="1577908"/>
            <a:ext cx="10515600" cy="1325563"/>
          </a:xfrm>
        </p:spPr>
        <p:txBody>
          <a:bodyPr/>
          <a:lstStyle/>
          <a:p>
            <a:r>
              <a:rPr lang="en-US" dirty="0"/>
              <a:t>Main figures and messages for paper</a:t>
            </a:r>
          </a:p>
        </p:txBody>
      </p:sp>
      <p:sp>
        <p:nvSpPr>
          <p:cNvPr id="3" name="Rectangle 2"/>
          <p:cNvSpPr/>
          <p:nvPr/>
        </p:nvSpPr>
        <p:spPr>
          <a:xfrm>
            <a:off x="77002" y="182881"/>
            <a:ext cx="11903242" cy="119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7002" y="2866725"/>
            <a:ext cx="11903242" cy="391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show more evidence that oral </a:t>
            </a:r>
            <a:r>
              <a:rPr lang="en-US" dirty="0" err="1"/>
              <a:t>scretion</a:t>
            </a:r>
            <a:r>
              <a:rPr lang="en-US" dirty="0"/>
              <a:t> communities fall between </a:t>
            </a:r>
            <a:r>
              <a:rPr lang="en-US" dirty="0" err="1"/>
              <a:t>meja</a:t>
            </a:r>
            <a:r>
              <a:rPr lang="en-US" dirty="0"/>
              <a:t> 0.1 and </a:t>
            </a:r>
            <a:r>
              <a:rPr lang="en-US" dirty="0" err="1"/>
              <a:t>meja</a:t>
            </a:r>
            <a:r>
              <a:rPr lang="en-US" dirty="0"/>
              <a:t> 1.0</a:t>
            </a:r>
          </a:p>
        </p:txBody>
      </p:sp>
    </p:spTree>
    <p:extLst>
      <p:ext uri="{BB962C8B-B14F-4D97-AF65-F5344CB8AC3E}">
        <p14:creationId xmlns:p14="http://schemas.microsoft.com/office/powerpoint/2010/main" val="988293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F2A4F72B-C11A-43F4-8CF9-2473A175BBB4}"/>
              </a:ext>
            </a:extLst>
          </p:cNvPr>
          <p:cNvGrpSpPr/>
          <p:nvPr/>
        </p:nvGrpSpPr>
        <p:grpSpPr>
          <a:xfrm>
            <a:off x="4520711" y="2339835"/>
            <a:ext cx="302243" cy="384026"/>
            <a:chOff x="3081337" y="504825"/>
            <a:chExt cx="404813" cy="514350"/>
          </a:xfrm>
        </p:grpSpPr>
        <p:cxnSp>
          <p:nvCxnSpPr>
            <p:cNvPr id="4" name="Straight Arrow Connector 3">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 name="Teardrop 4">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ardrop 5">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 xmlns:a16="http://schemas.microsoft.com/office/drawing/2014/main"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 xmlns:a16="http://schemas.microsoft.com/office/drawing/2014/main"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9" name="Straight Connector 8">
            <a:extLst>
              <a:ext uri="{FF2B5EF4-FFF2-40B4-BE49-F238E27FC236}">
                <a16:creationId xmlns="" xmlns:a16="http://schemas.microsoft.com/office/drawing/2014/main"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 xmlns:a16="http://schemas.microsoft.com/office/drawing/2014/main"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3" name="Straight Connector 12">
            <a:extLst>
              <a:ext uri="{FF2B5EF4-FFF2-40B4-BE49-F238E27FC236}">
                <a16:creationId xmlns="" xmlns:a16="http://schemas.microsoft.com/office/drawing/2014/main"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5" name="TextBox 14">
            <a:extLst>
              <a:ext uri="{FF2B5EF4-FFF2-40B4-BE49-F238E27FC236}">
                <a16:creationId xmlns="" xmlns:a16="http://schemas.microsoft.com/office/drawing/2014/main"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 xmlns:a16="http://schemas.microsoft.com/office/drawing/2014/main"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 name="TextBox 17">
            <a:extLst>
              <a:ext uri="{FF2B5EF4-FFF2-40B4-BE49-F238E27FC236}">
                <a16:creationId xmlns="" xmlns:a16="http://schemas.microsoft.com/office/drawing/2014/main"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 xmlns:a16="http://schemas.microsoft.com/office/drawing/2014/main"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 xmlns:a16="http://schemas.microsoft.com/office/drawing/2014/main"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 xmlns:a16="http://schemas.microsoft.com/office/drawing/2014/main"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 xmlns:a16="http://schemas.microsoft.com/office/drawing/2014/main"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9">
            <a:extLst>
              <a:ext uri="{FF2B5EF4-FFF2-40B4-BE49-F238E27FC236}">
                <a16:creationId xmlns="" xmlns:a16="http://schemas.microsoft.com/office/drawing/2014/main"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25" name="TextBox 24">
            <a:extLst>
              <a:ext uri="{FF2B5EF4-FFF2-40B4-BE49-F238E27FC236}">
                <a16:creationId xmlns="" xmlns:a16="http://schemas.microsoft.com/office/drawing/2014/main"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27" name="TextBox 26">
            <a:extLst>
              <a:ext uri="{FF2B5EF4-FFF2-40B4-BE49-F238E27FC236}">
                <a16:creationId xmlns="" xmlns:a16="http://schemas.microsoft.com/office/drawing/2014/main"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28" name="TextBox 27">
            <a:extLst>
              <a:ext uri="{FF2B5EF4-FFF2-40B4-BE49-F238E27FC236}">
                <a16:creationId xmlns="" xmlns:a16="http://schemas.microsoft.com/office/drawing/2014/main"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 xmlns:a16="http://schemas.microsoft.com/office/drawing/2014/main"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0" name="TextBox 29">
            <a:extLst>
              <a:ext uri="{FF2B5EF4-FFF2-40B4-BE49-F238E27FC236}">
                <a16:creationId xmlns="" xmlns:a16="http://schemas.microsoft.com/office/drawing/2014/main"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 xmlns:a16="http://schemas.microsoft.com/office/drawing/2014/main"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 xmlns:a16="http://schemas.microsoft.com/office/drawing/2014/main"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38" name="Trapezoid 37">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rapezoid 38">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Oval 40">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2" name="Group 41">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3" name="TextBox 42">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4" name="TextBox 43">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4" name="Group 33">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5" name="Straight Arrow Connector 34">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36" name="Teardrop 35">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ardrop 36">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 name="Group 44">
            <a:extLst>
              <a:ext uri="{FF2B5EF4-FFF2-40B4-BE49-F238E27FC236}">
                <a16:creationId xmlns="" xmlns:a16="http://schemas.microsoft.com/office/drawing/2014/main" id="{4D57A273-9F74-44C9-BE51-33F2BBD6A17F}"/>
              </a:ext>
            </a:extLst>
          </p:cNvPr>
          <p:cNvGrpSpPr/>
          <p:nvPr/>
        </p:nvGrpSpPr>
        <p:grpSpPr>
          <a:xfrm>
            <a:off x="6432166" y="2646830"/>
            <a:ext cx="1178285" cy="715401"/>
            <a:chOff x="3929872" y="2740293"/>
            <a:chExt cx="1178285" cy="715401"/>
          </a:xfrm>
        </p:grpSpPr>
        <p:sp>
          <p:nvSpPr>
            <p:cNvPr id="46" name="Trapezoid 45">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rapezoid 46">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9" name="Oval 48">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0" name="Group 49">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1" name="TextBox 50">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2" name="TextBox 51">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3" name="Group 52">
            <a:extLst>
              <a:ext uri="{FF2B5EF4-FFF2-40B4-BE49-F238E27FC236}">
                <a16:creationId xmlns="" xmlns:a16="http://schemas.microsoft.com/office/drawing/2014/main" id="{BC2AA992-2E64-43BC-BF3E-688ECC8954EF}"/>
              </a:ext>
            </a:extLst>
          </p:cNvPr>
          <p:cNvGrpSpPr/>
          <p:nvPr/>
        </p:nvGrpSpPr>
        <p:grpSpPr>
          <a:xfrm>
            <a:off x="7215784" y="2377730"/>
            <a:ext cx="302243" cy="384026"/>
            <a:chOff x="3081337" y="504825"/>
            <a:chExt cx="404813" cy="514350"/>
          </a:xfrm>
        </p:grpSpPr>
        <p:cxnSp>
          <p:nvCxnSpPr>
            <p:cNvPr id="54" name="Straight Arrow Connector 53">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5" name="Teardrop 54">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ardrop 55">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 xmlns:a16="http://schemas.microsoft.com/office/drawing/2014/main" id="{2EE81082-4ED7-4D18-AEA9-BE87884F3E63}"/>
              </a:ext>
            </a:extLst>
          </p:cNvPr>
          <p:cNvGrpSpPr/>
          <p:nvPr/>
        </p:nvGrpSpPr>
        <p:grpSpPr>
          <a:xfrm>
            <a:off x="6520852" y="2397570"/>
            <a:ext cx="302243" cy="384026"/>
            <a:chOff x="3081337" y="504825"/>
            <a:chExt cx="404813" cy="514350"/>
          </a:xfrm>
        </p:grpSpPr>
        <p:cxnSp>
          <p:nvCxnSpPr>
            <p:cNvPr id="58" name="Straight Arrow Connector 57">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 xmlns:a16="http://schemas.microsoft.com/office/drawing/2014/main" id="{90D85185-D6F7-4757-A6BC-19CC32830D0B}"/>
              </a:ext>
            </a:extLst>
          </p:cNvPr>
          <p:cNvGrpSpPr/>
          <p:nvPr/>
        </p:nvGrpSpPr>
        <p:grpSpPr>
          <a:xfrm>
            <a:off x="5769811" y="2357945"/>
            <a:ext cx="479619" cy="971515"/>
            <a:chOff x="7329576" y="2139797"/>
            <a:chExt cx="479619" cy="971515"/>
          </a:xfrm>
        </p:grpSpPr>
        <p:sp>
          <p:nvSpPr>
            <p:cNvPr id="62" name="Trapezoid 61">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5" name="Group 64">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66" name="Straight Arrow Connector 65">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7" name="Teardrop 66">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Teardrop 67">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 xmlns:a16="http://schemas.microsoft.com/office/drawing/2014/main" id="{8127D062-1099-491B-80C4-DD73F9533E80}"/>
              </a:ext>
            </a:extLst>
          </p:cNvPr>
          <p:cNvGrpSpPr/>
          <p:nvPr/>
        </p:nvGrpSpPr>
        <p:grpSpPr>
          <a:xfrm>
            <a:off x="7766490" y="2379082"/>
            <a:ext cx="479619" cy="971515"/>
            <a:chOff x="7329576" y="2139797"/>
            <a:chExt cx="479619" cy="971515"/>
          </a:xfrm>
        </p:grpSpPr>
        <p:sp>
          <p:nvSpPr>
            <p:cNvPr id="70" name="Trapezoid 69">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2" name="TextBox 71">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3" name="Group 72">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4" name="Straight Arrow Connector 73">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7" name="TextBox 76">
            <a:extLst>
              <a:ext uri="{FF2B5EF4-FFF2-40B4-BE49-F238E27FC236}">
                <a16:creationId xmlns="" xmlns:a16="http://schemas.microsoft.com/office/drawing/2014/main"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 xmlns:a16="http://schemas.microsoft.com/office/drawing/2014/main"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79" name="Straight Arrow Connector 78">
            <a:extLst>
              <a:ext uri="{FF2B5EF4-FFF2-40B4-BE49-F238E27FC236}">
                <a16:creationId xmlns="" xmlns:a16="http://schemas.microsoft.com/office/drawing/2014/main"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81" name="TextBox 80">
            <a:extLst>
              <a:ext uri="{FF2B5EF4-FFF2-40B4-BE49-F238E27FC236}">
                <a16:creationId xmlns="" xmlns:a16="http://schemas.microsoft.com/office/drawing/2014/main"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2" name="Group 81">
            <a:extLst>
              <a:ext uri="{FF2B5EF4-FFF2-40B4-BE49-F238E27FC236}">
                <a16:creationId xmlns="" xmlns:a16="http://schemas.microsoft.com/office/drawing/2014/main" id="{29631EDD-E08F-4B03-9D09-7ED8A99ADCC2}"/>
              </a:ext>
            </a:extLst>
          </p:cNvPr>
          <p:cNvGrpSpPr/>
          <p:nvPr/>
        </p:nvGrpSpPr>
        <p:grpSpPr>
          <a:xfrm>
            <a:off x="11223755" y="2402308"/>
            <a:ext cx="383992" cy="635483"/>
            <a:chOff x="7380063" y="2139797"/>
            <a:chExt cx="383992" cy="635483"/>
          </a:xfrm>
        </p:grpSpPr>
        <p:sp>
          <p:nvSpPr>
            <p:cNvPr id="83" name="Trapezoid 82">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85" name="Group 84">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86" name="Straight Arrow Connector 85">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7" name="Teardrop 86">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ardrop 87">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9" name="Straight Connector 88">
            <a:extLst>
              <a:ext uri="{FF2B5EF4-FFF2-40B4-BE49-F238E27FC236}">
                <a16:creationId xmlns="" xmlns:a16="http://schemas.microsoft.com/office/drawing/2014/main"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 xmlns:a16="http://schemas.microsoft.com/office/drawing/2014/main"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TextBox 90">
            <a:extLst>
              <a:ext uri="{FF2B5EF4-FFF2-40B4-BE49-F238E27FC236}">
                <a16:creationId xmlns="" xmlns:a16="http://schemas.microsoft.com/office/drawing/2014/main"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TextBox 91">
            <a:extLst>
              <a:ext uri="{FF2B5EF4-FFF2-40B4-BE49-F238E27FC236}">
                <a16:creationId xmlns="" xmlns:a16="http://schemas.microsoft.com/office/drawing/2014/main"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3" name="Straight Connector 92">
            <a:extLst>
              <a:ext uri="{FF2B5EF4-FFF2-40B4-BE49-F238E27FC236}">
                <a16:creationId xmlns="" xmlns:a16="http://schemas.microsoft.com/office/drawing/2014/main"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 xmlns:a16="http://schemas.microsoft.com/office/drawing/2014/main"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95" name="TextBox 94">
            <a:extLst>
              <a:ext uri="{FF2B5EF4-FFF2-40B4-BE49-F238E27FC236}">
                <a16:creationId xmlns="" xmlns:a16="http://schemas.microsoft.com/office/drawing/2014/main"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6" name="Straight Connector 95">
            <a:extLst>
              <a:ext uri="{FF2B5EF4-FFF2-40B4-BE49-F238E27FC236}">
                <a16:creationId xmlns="" xmlns:a16="http://schemas.microsoft.com/office/drawing/2014/main"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 xmlns:a16="http://schemas.microsoft.com/office/drawing/2014/main"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 xmlns:a16="http://schemas.microsoft.com/office/drawing/2014/main"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 xmlns:a16="http://schemas.microsoft.com/office/drawing/2014/main"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 xmlns:a16="http://schemas.microsoft.com/office/drawing/2014/main"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1" name="TextBox 100">
            <a:extLst>
              <a:ext uri="{FF2B5EF4-FFF2-40B4-BE49-F238E27FC236}">
                <a16:creationId xmlns="" xmlns:a16="http://schemas.microsoft.com/office/drawing/2014/main"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2" name="Group 101">
            <a:extLst>
              <a:ext uri="{FF2B5EF4-FFF2-40B4-BE49-F238E27FC236}">
                <a16:creationId xmlns="" xmlns:a16="http://schemas.microsoft.com/office/drawing/2014/main" id="{D51BE2C8-027B-475A-9D7B-7B3B4037CFE1}"/>
              </a:ext>
            </a:extLst>
          </p:cNvPr>
          <p:cNvGrpSpPr/>
          <p:nvPr/>
        </p:nvGrpSpPr>
        <p:grpSpPr>
          <a:xfrm>
            <a:off x="9459869" y="1774737"/>
            <a:ext cx="409617" cy="635483"/>
            <a:chOff x="9289076" y="2168875"/>
            <a:chExt cx="409617" cy="635483"/>
          </a:xfrm>
        </p:grpSpPr>
        <p:sp>
          <p:nvSpPr>
            <p:cNvPr id="103" name="Trapezoid 102">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5" name="Group 104">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06" name="Straight Arrow Connector 105">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7" name="Teardrop 106">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Teardrop 107">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9" name="Group 108">
            <a:extLst>
              <a:ext uri="{FF2B5EF4-FFF2-40B4-BE49-F238E27FC236}">
                <a16:creationId xmlns="" xmlns:a16="http://schemas.microsoft.com/office/drawing/2014/main" id="{082EDAF4-F86D-4088-91E3-43B0A4F6F254}"/>
              </a:ext>
            </a:extLst>
          </p:cNvPr>
          <p:cNvGrpSpPr/>
          <p:nvPr/>
        </p:nvGrpSpPr>
        <p:grpSpPr>
          <a:xfrm>
            <a:off x="9052593" y="2852047"/>
            <a:ext cx="409617" cy="635483"/>
            <a:chOff x="9289076" y="2168875"/>
            <a:chExt cx="409617" cy="635483"/>
          </a:xfrm>
        </p:grpSpPr>
        <p:sp>
          <p:nvSpPr>
            <p:cNvPr id="110" name="Trapezoid 109">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2" name="Group 111">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3" name="Straight Arrow Connector 112">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4" name="Teardrop 113">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ardrop 114">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6" name="TextBox 115">
            <a:extLst>
              <a:ext uri="{FF2B5EF4-FFF2-40B4-BE49-F238E27FC236}">
                <a16:creationId xmlns="" xmlns:a16="http://schemas.microsoft.com/office/drawing/2014/main"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17" name="Group 116">
            <a:extLst>
              <a:ext uri="{FF2B5EF4-FFF2-40B4-BE49-F238E27FC236}">
                <a16:creationId xmlns="" xmlns:a16="http://schemas.microsoft.com/office/drawing/2014/main" id="{020F7757-0CCD-4B81-8F00-A2249F39AEAF}"/>
              </a:ext>
            </a:extLst>
          </p:cNvPr>
          <p:cNvGrpSpPr/>
          <p:nvPr/>
        </p:nvGrpSpPr>
        <p:grpSpPr>
          <a:xfrm>
            <a:off x="9735765" y="2852047"/>
            <a:ext cx="409617" cy="635483"/>
            <a:chOff x="9289076" y="2168875"/>
            <a:chExt cx="409617" cy="635483"/>
          </a:xfrm>
        </p:grpSpPr>
        <p:sp>
          <p:nvSpPr>
            <p:cNvPr id="118" name="Trapezoid 117">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0" name="Group 119">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1" name="Straight Arrow Connector 120">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2" name="Teardrop 121">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Teardrop 122">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TextBox 123">
            <a:extLst>
              <a:ext uri="{FF2B5EF4-FFF2-40B4-BE49-F238E27FC236}">
                <a16:creationId xmlns="" xmlns:a16="http://schemas.microsoft.com/office/drawing/2014/main"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25" name="Straight Arrow Connector 124">
            <a:extLst>
              <a:ext uri="{FF2B5EF4-FFF2-40B4-BE49-F238E27FC236}">
                <a16:creationId xmlns="" xmlns:a16="http://schemas.microsoft.com/office/drawing/2014/main"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 xmlns:a16="http://schemas.microsoft.com/office/drawing/2014/main"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 xmlns:a16="http://schemas.microsoft.com/office/drawing/2014/main"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 xmlns:a16="http://schemas.microsoft.com/office/drawing/2014/main"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 xmlns:a16="http://schemas.microsoft.com/office/drawing/2014/main"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p:cNvSpPr txBox="1"/>
          <p:nvPr/>
        </p:nvSpPr>
        <p:spPr>
          <a:xfrm>
            <a:off x="-68363" y="6293917"/>
            <a:ext cx="12260364" cy="1200329"/>
          </a:xfrm>
          <a:prstGeom prst="rect">
            <a:avLst/>
          </a:prstGeom>
          <a:noFill/>
        </p:spPr>
        <p:txBody>
          <a:bodyPr wrap="square" rtlCol="0">
            <a:spAutoFit/>
          </a:bodyPr>
          <a:lstStyle/>
          <a:p>
            <a:r>
              <a:rPr lang="en-US" dirty="0" err="1"/>
              <a:t>Figure_experimental_design</a:t>
            </a:r>
            <a:r>
              <a:rPr lang="en-US" dirty="0"/>
              <a:t>: Brassica </a:t>
            </a:r>
            <a:r>
              <a:rPr lang="en-US" dirty="0" err="1"/>
              <a:t>oleraceae</a:t>
            </a:r>
            <a:r>
              <a:rPr lang="en-US" dirty="0"/>
              <a:t> </a:t>
            </a:r>
            <a:r>
              <a:rPr lang="en-US" dirty="0" err="1"/>
              <a:t>var</a:t>
            </a:r>
            <a:r>
              <a:rPr lang="en-US" dirty="0"/>
              <a:t> </a:t>
            </a:r>
            <a:r>
              <a:rPr lang="en-US" dirty="0" err="1"/>
              <a:t>riveira</a:t>
            </a:r>
            <a:r>
              <a:rPr lang="en-US" dirty="0"/>
              <a:t> and </a:t>
            </a:r>
            <a:r>
              <a:rPr lang="en-US" dirty="0" err="1"/>
              <a:t>Arabdopsisi</a:t>
            </a:r>
            <a:r>
              <a:rPr lang="en-US" dirty="0"/>
              <a:t> thaliana col-0    seeds were stratified and sown in seedling trays filled with live soil. After 1 week healthy seedlings were transplanted to 1L pots with live soil. After 2 weeks the </a:t>
            </a:r>
            <a:r>
              <a:rPr lang="en-US" dirty="0" err="1"/>
              <a:t>MeJA</a:t>
            </a:r>
            <a:r>
              <a:rPr lang="en-US" dirty="0"/>
              <a:t> dipping treatment started, by submerging the aerial parts of plants in 1.0 </a:t>
            </a:r>
            <a:r>
              <a:rPr lang="en-US" dirty="0" err="1"/>
              <a:t>mM</a:t>
            </a:r>
            <a:r>
              <a:rPr lang="en-US" dirty="0"/>
              <a:t> </a:t>
            </a:r>
            <a:r>
              <a:rPr lang="en-US" dirty="0" err="1"/>
              <a:t>MeJA</a:t>
            </a:r>
            <a:r>
              <a:rPr lang="en-US" dirty="0"/>
              <a:t>….. </a:t>
            </a:r>
          </a:p>
          <a:p>
            <a:endParaRPr lang="en-US" dirty="0"/>
          </a:p>
        </p:txBody>
      </p:sp>
    </p:spTree>
    <p:extLst>
      <p:ext uri="{BB962C8B-B14F-4D97-AF65-F5344CB8AC3E}">
        <p14:creationId xmlns:p14="http://schemas.microsoft.com/office/powerpoint/2010/main" val="2370010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06638" y="1339949"/>
            <a:ext cx="1529860" cy="923330"/>
          </a:xfrm>
          <a:prstGeom prst="rect">
            <a:avLst/>
          </a:prstGeom>
          <a:noFill/>
        </p:spPr>
        <p:txBody>
          <a:bodyPr wrap="square" rtlCol="0">
            <a:spAutoFit/>
          </a:bodyPr>
          <a:lstStyle/>
          <a:p>
            <a:r>
              <a:rPr lang="en-US" dirty="0"/>
              <a:t>SIMPLE DATA PIPELINE FLOWCHART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454275"/>
            <a:ext cx="21812251" cy="1177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403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 xmlns:a16="http://schemas.microsoft.com/office/drawing/2014/main"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 xmlns:a16="http://schemas.microsoft.com/office/drawing/2014/main"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 xmlns:a16="http://schemas.microsoft.com/office/drawing/2014/main"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 xmlns:a16="http://schemas.microsoft.com/office/drawing/2014/main"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 xmlns:a16="http://schemas.microsoft.com/office/drawing/2014/main"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 xmlns:a16="http://schemas.microsoft.com/office/drawing/2014/main"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dirty="0"/>
              <a:t>a)</a:t>
            </a:r>
          </a:p>
        </p:txBody>
      </p:sp>
      <p:pic>
        <p:nvPicPr>
          <p:cNvPr id="11" name="Picture 10" descr="Chart, box and whisker chart&#10;&#10;Description automatically generated">
            <a:extLst>
              <a:ext uri="{FF2B5EF4-FFF2-40B4-BE49-F238E27FC236}">
                <a16:creationId xmlns="" xmlns:a16="http://schemas.microsoft.com/office/drawing/2014/main"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 xmlns:a16="http://schemas.microsoft.com/office/drawing/2014/main"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 xmlns:a16="http://schemas.microsoft.com/office/drawing/2014/main" id="{CDB0DFC0-A2E6-424A-9CCA-DD769147B7B5}"/>
              </a:ext>
            </a:extLst>
          </p:cNvPr>
          <p:cNvPicPr>
            <a:picLocks noChangeAspect="1"/>
          </p:cNvPicPr>
          <p:nvPr/>
        </p:nvPicPr>
        <p:blipFill>
          <a:blip r:embed="rId8"/>
          <a:stretch>
            <a:fillRect/>
          </a:stretch>
        </p:blipFill>
        <p:spPr>
          <a:xfrm>
            <a:off x="2709109" y="2614962"/>
            <a:ext cx="1334188" cy="234656"/>
          </a:xfrm>
          <a:prstGeom prst="rect">
            <a:avLst/>
          </a:prstGeom>
        </p:spPr>
      </p:pic>
      <p:pic>
        <p:nvPicPr>
          <p:cNvPr id="14" name="Picture 13">
            <a:extLst>
              <a:ext uri="{FF2B5EF4-FFF2-40B4-BE49-F238E27FC236}">
                <a16:creationId xmlns="" xmlns:a16="http://schemas.microsoft.com/office/drawing/2014/main"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 xmlns:a16="http://schemas.microsoft.com/office/drawing/2014/main"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 xmlns:a16="http://schemas.microsoft.com/office/drawing/2014/main" id="{1CA2191E-CCA1-4969-A77C-DF27DD9D81D2}"/>
              </a:ext>
            </a:extLst>
          </p:cNvPr>
          <p:cNvPicPr>
            <a:picLocks noChangeAspect="1"/>
          </p:cNvPicPr>
          <p:nvPr/>
        </p:nvPicPr>
        <p:blipFill>
          <a:blip r:embed="rId11"/>
          <a:stretch>
            <a:fillRect/>
          </a:stretch>
        </p:blipFill>
        <p:spPr>
          <a:xfrm>
            <a:off x="2258166" y="1961677"/>
            <a:ext cx="934526" cy="154547"/>
          </a:xfrm>
          <a:prstGeom prst="rect">
            <a:avLst/>
          </a:prstGeom>
        </p:spPr>
      </p:pic>
      <p:pic>
        <p:nvPicPr>
          <p:cNvPr id="17" name="Picture 16">
            <a:extLst>
              <a:ext uri="{FF2B5EF4-FFF2-40B4-BE49-F238E27FC236}">
                <a16:creationId xmlns="" xmlns:a16="http://schemas.microsoft.com/office/drawing/2014/main"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 xmlns:a16="http://schemas.microsoft.com/office/drawing/2014/main"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dirty="0"/>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dirty="0"/>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dirty="0"/>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dirty="0"/>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dirty="0"/>
              <a:t>f)</a:t>
            </a:r>
          </a:p>
        </p:txBody>
      </p:sp>
      <p:grpSp>
        <p:nvGrpSpPr>
          <p:cNvPr id="24" name="Group 23">
            <a:extLst>
              <a:ext uri="{FF2B5EF4-FFF2-40B4-BE49-F238E27FC236}">
                <a16:creationId xmlns="" xmlns:a16="http://schemas.microsoft.com/office/drawing/2014/main"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 xmlns:a16="http://schemas.microsoft.com/office/drawing/2014/main"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 xmlns:a16="http://schemas.microsoft.com/office/drawing/2014/main"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 xmlns:a16="http://schemas.microsoft.com/office/drawing/2014/main"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-1.148179 (large)</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-2.5365490  0.2401916 </a:t>
            </a:r>
            <a:endParaRPr lang="en-US" sz="700" dirty="0">
              <a:cs typeface="Calibri"/>
            </a:endParaRPr>
          </a:p>
        </p:txBody>
      </p:sp>
      <p:sp>
        <p:nvSpPr>
          <p:cNvPr id="30" name="TextBox 29">
            <a:extLst>
              <a:ext uri="{FF2B5EF4-FFF2-40B4-BE49-F238E27FC236}">
                <a16:creationId xmlns="" xmlns:a16="http://schemas.microsoft.com/office/drawing/2014/main"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700" dirty="0">
              <a:cs typeface="Calibri"/>
            </a:endParaRPr>
          </a:p>
          <a:p>
            <a:pPr algn="ctr"/>
            <a:endParaRPr lang="en-US" sz="700" dirty="0">
              <a:cs typeface="Calibri"/>
            </a:endParaRPr>
          </a:p>
          <a:p>
            <a:pPr algn="ctr"/>
            <a:r>
              <a:rPr lang="en-US" sz="700" dirty="0"/>
              <a:t>d estimate: 0.4871191 (small)</a:t>
            </a:r>
            <a:endParaRPr lang="en-US" sz="700" dirty="0">
              <a:cs typeface="Calibri"/>
            </a:endParaRPr>
          </a:p>
          <a:p>
            <a:pPr algn="ctr"/>
            <a:r>
              <a:rPr lang="en-US" sz="700" dirty="0"/>
              <a:t>95 percent confidence interval:</a:t>
            </a:r>
            <a:endParaRPr lang="en-US" sz="700" dirty="0">
              <a:cs typeface="Calibri"/>
            </a:endParaRPr>
          </a:p>
          <a:p>
            <a:pPr algn="ctr"/>
            <a:r>
              <a:rPr lang="en-US" sz="700" dirty="0"/>
              <a:t>    lower     upper </a:t>
            </a:r>
            <a:endParaRPr lang="en-US" sz="700" dirty="0">
              <a:cs typeface="Calibri"/>
            </a:endParaRPr>
          </a:p>
          <a:p>
            <a:pPr algn="ctr"/>
            <a:r>
              <a:rPr lang="en-US" sz="700" dirty="0"/>
              <a:t>-0.818236  1.792474 </a:t>
            </a:r>
            <a:endParaRPr lang="en-US" sz="700" dirty="0">
              <a:cs typeface="Calibri"/>
            </a:endParaRPr>
          </a:p>
        </p:txBody>
      </p:sp>
      <p:sp>
        <p:nvSpPr>
          <p:cNvPr id="31" name="TextBox 30">
            <a:extLst>
              <a:ext uri="{FF2B5EF4-FFF2-40B4-BE49-F238E27FC236}">
                <a16:creationId xmlns="" xmlns:a16="http://schemas.microsoft.com/office/drawing/2014/main"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dirty="0"/>
              <a:t>Cohen's d</a:t>
            </a:r>
            <a:endParaRPr lang="en-US" sz="1200" dirty="0"/>
          </a:p>
          <a:p>
            <a:pPr algn="ctr"/>
            <a:endParaRPr lang="en-US" sz="700" dirty="0">
              <a:cs typeface="Calibri" panose="020F0502020204030204"/>
            </a:endParaRPr>
          </a:p>
          <a:p>
            <a:pPr algn="ctr"/>
            <a:r>
              <a:rPr lang="en-US" sz="700" dirty="0"/>
              <a:t>d estimate: -0.008485888 (negligible)</a:t>
            </a:r>
            <a:endParaRPr lang="en-US" sz="700" dirty="0">
              <a:cs typeface="Calibri" panose="020F0502020204030204"/>
            </a:endParaRPr>
          </a:p>
          <a:p>
            <a:pPr algn="ctr"/>
            <a:r>
              <a:rPr lang="en-US" sz="700" dirty="0"/>
              <a:t>95 percent confidence interval:</a:t>
            </a:r>
            <a:endParaRPr lang="en-US" sz="700" dirty="0">
              <a:cs typeface="Calibri" panose="020F0502020204030204"/>
            </a:endParaRPr>
          </a:p>
          <a:p>
            <a:pPr algn="ctr"/>
            <a:r>
              <a:rPr lang="en-US" sz="700" dirty="0"/>
              <a:t>    lower     upper </a:t>
            </a:r>
            <a:endParaRPr lang="en-US" sz="700" dirty="0">
              <a:cs typeface="Calibri" panose="020F0502020204030204"/>
            </a:endParaRPr>
          </a:p>
          <a:p>
            <a:pPr algn="ctr"/>
            <a:r>
              <a:rPr lang="en-US" sz="700" dirty="0"/>
              <a:t>-1.294908  1.277936 </a:t>
            </a:r>
            <a:endParaRPr lang="en-US" sz="700" dirty="0">
              <a:cs typeface="Calibri" panose="020F0502020204030204"/>
            </a:endParaRPr>
          </a:p>
        </p:txBody>
      </p:sp>
      <p:cxnSp>
        <p:nvCxnSpPr>
          <p:cNvPr id="32" name="Straight Arrow Connector 31">
            <a:extLst>
              <a:ext uri="{FF2B5EF4-FFF2-40B4-BE49-F238E27FC236}">
                <a16:creationId xmlns="" xmlns:a16="http://schemas.microsoft.com/office/drawing/2014/main"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5240825"/>
            <a:ext cx="6950790" cy="923330"/>
          </a:xfrm>
          <a:prstGeom prst="rect">
            <a:avLst/>
          </a:prstGeom>
        </p:spPr>
        <p:txBody>
          <a:bodyPr wrap="square">
            <a:spAutoFit/>
          </a:bodyPr>
          <a:lstStyle/>
          <a:p>
            <a:r>
              <a:rPr lang="en-US" b="1" dirty="0" err="1"/>
              <a:t>figure_plant_phenotype</a:t>
            </a:r>
            <a:r>
              <a:rPr lang="en-US" dirty="0"/>
              <a:t>: measured plant traits from brassica </a:t>
            </a:r>
            <a:r>
              <a:rPr lang="en-US" dirty="0" err="1"/>
              <a:t>oleraceae</a:t>
            </a:r>
            <a:r>
              <a:rPr lang="en-US" dirty="0"/>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dirty="0"/>
              <a:t>g)</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D413C365-0F81-4629-81A7-039887D163EF}"/>
              </a:ext>
            </a:extLst>
          </p:cNvPr>
          <p:cNvGrpSpPr/>
          <p:nvPr/>
        </p:nvGrpSpPr>
        <p:grpSpPr>
          <a:xfrm>
            <a:off x="2152213" y="488936"/>
            <a:ext cx="7887574" cy="2934986"/>
            <a:chOff x="714165" y="303026"/>
            <a:chExt cx="7887574" cy="2934986"/>
          </a:xfrm>
        </p:grpSpPr>
        <p:pic>
          <p:nvPicPr>
            <p:cNvPr id="4" name="Picture 3" descr="A picture containing indoor, food, box, different&#10;&#10;Description automatically generated">
              <a:extLst>
                <a:ext uri="{FF2B5EF4-FFF2-40B4-BE49-F238E27FC236}">
                  <a16:creationId xmlns="" xmlns:a16="http://schemas.microsoft.com/office/drawing/2014/main" id="{1D6CC5E9-BA43-43F2-8D06-3D78C80B7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 xmlns:a16="http://schemas.microsoft.com/office/drawing/2014/main" id="{BC0456F9-106E-4253-BF69-0909FDE3B6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6" name="Picture 5" descr="A picture containing indoor, food, photo, different&#10;&#10;Description automatically generated">
              <a:extLst>
                <a:ext uri="{FF2B5EF4-FFF2-40B4-BE49-F238E27FC236}">
                  <a16:creationId xmlns="" xmlns:a16="http://schemas.microsoft.com/office/drawing/2014/main" id="{A334A8FD-FAEB-4E6F-811F-B5B6AABEE7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7" name="Picture 6" descr="A picture containing indoor, photo, items, different&#10;&#10;Description automatically generated">
              <a:extLst>
                <a:ext uri="{FF2B5EF4-FFF2-40B4-BE49-F238E27FC236}">
                  <a16:creationId xmlns="" xmlns:a16="http://schemas.microsoft.com/office/drawing/2014/main" id="{B4959159-FC6A-4F84-B6AE-45A0F9E905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8" name="Group 7">
            <a:extLst>
              <a:ext uri="{FF2B5EF4-FFF2-40B4-BE49-F238E27FC236}">
                <a16:creationId xmlns="" xmlns:a16="http://schemas.microsoft.com/office/drawing/2014/main" id="{15CD1880-5023-4384-AB0F-5A76A24BAD44}"/>
              </a:ext>
            </a:extLst>
          </p:cNvPr>
          <p:cNvGrpSpPr/>
          <p:nvPr/>
        </p:nvGrpSpPr>
        <p:grpSpPr>
          <a:xfrm>
            <a:off x="2100721" y="3533728"/>
            <a:ext cx="7990557" cy="2840854"/>
            <a:chOff x="2099354" y="3559946"/>
            <a:chExt cx="7990557" cy="2840854"/>
          </a:xfrm>
        </p:grpSpPr>
        <p:pic>
          <p:nvPicPr>
            <p:cNvPr id="9" name="Picture 8" descr="A picture containing indoor, food, pizza, open&#10;&#10;Description automatically generated">
              <a:extLst>
                <a:ext uri="{FF2B5EF4-FFF2-40B4-BE49-F238E27FC236}">
                  <a16:creationId xmlns="" xmlns:a16="http://schemas.microsoft.com/office/drawing/2014/main" id="{762642DA-5712-4E6D-B7A7-798F28FCB0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0" name="Picture 9" descr="A picture containing photo, sitting, food, person&#10;&#10;Description automatically generated">
              <a:extLst>
                <a:ext uri="{FF2B5EF4-FFF2-40B4-BE49-F238E27FC236}">
                  <a16:creationId xmlns="" xmlns:a16="http://schemas.microsoft.com/office/drawing/2014/main" id="{219DFC61-C3DE-4DF8-8343-82103F03CA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1" name="Picture 10" descr="A picture containing indoor, food, open, different&#10;&#10;Description automatically generated">
              <a:extLst>
                <a:ext uri="{FF2B5EF4-FFF2-40B4-BE49-F238E27FC236}">
                  <a16:creationId xmlns="" xmlns:a16="http://schemas.microsoft.com/office/drawing/2014/main" id="{95AD1100-3277-474A-987D-50C63A78BD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2" name="Picture 11" descr="A picture containing food, indoor, oven, microwave&#10;&#10;Description automatically generated">
              <a:extLst>
                <a:ext uri="{FF2B5EF4-FFF2-40B4-BE49-F238E27FC236}">
                  <a16:creationId xmlns="" xmlns:a16="http://schemas.microsoft.com/office/drawing/2014/main" id="{03312438-4835-4A33-92AC-216929B3355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13" name="TextBox 12">
            <a:extLst>
              <a:ext uri="{FF2B5EF4-FFF2-40B4-BE49-F238E27FC236}">
                <a16:creationId xmlns="" xmlns:a16="http://schemas.microsoft.com/office/drawing/2014/main" id="{121FC058-EBB4-408F-99D8-871C88F5E66A}"/>
              </a:ext>
            </a:extLst>
          </p:cNvPr>
          <p:cNvSpPr txBox="1"/>
          <p:nvPr/>
        </p:nvSpPr>
        <p:spPr>
          <a:xfrm>
            <a:off x="477078" y="17321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4" name="TextBox 13">
            <a:extLst>
              <a:ext uri="{FF2B5EF4-FFF2-40B4-BE49-F238E27FC236}">
                <a16:creationId xmlns="" xmlns:a16="http://schemas.microsoft.com/office/drawing/2014/main" id="{A9C3920B-7EAD-4073-87E6-D363CD314682}"/>
              </a:ext>
            </a:extLst>
          </p:cNvPr>
          <p:cNvSpPr txBox="1"/>
          <p:nvPr/>
        </p:nvSpPr>
        <p:spPr>
          <a:xfrm>
            <a:off x="477078" y="47694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 xmlns:a16="http://schemas.microsoft.com/office/drawing/2014/main" id="{1846BDDA-DC3B-460C-AC81-7587F611ADC4}"/>
              </a:ext>
            </a:extLst>
          </p:cNvPr>
          <p:cNvSpPr txBox="1"/>
          <p:nvPr/>
        </p:nvSpPr>
        <p:spPr>
          <a:xfrm>
            <a:off x="2435073" y="98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6" name="TextBox 15">
            <a:extLst>
              <a:ext uri="{FF2B5EF4-FFF2-40B4-BE49-F238E27FC236}">
                <a16:creationId xmlns="" xmlns:a16="http://schemas.microsoft.com/office/drawing/2014/main" id="{2AFB8653-B4BC-4FB6-837E-9739D9BD2627}"/>
              </a:ext>
            </a:extLst>
          </p:cNvPr>
          <p:cNvSpPr txBox="1"/>
          <p:nvPr/>
        </p:nvSpPr>
        <p:spPr>
          <a:xfrm>
            <a:off x="4430279" y="97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7" name="TextBox 16">
            <a:extLst>
              <a:ext uri="{FF2B5EF4-FFF2-40B4-BE49-F238E27FC236}">
                <a16:creationId xmlns="" xmlns:a16="http://schemas.microsoft.com/office/drawing/2014/main" id="{59962265-2D17-447A-A3E9-FE385421691B}"/>
              </a:ext>
            </a:extLst>
          </p:cNvPr>
          <p:cNvSpPr txBox="1"/>
          <p:nvPr/>
        </p:nvSpPr>
        <p:spPr>
          <a:xfrm>
            <a:off x="6391134" y="97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18" name="TextBox 17">
            <a:extLst>
              <a:ext uri="{FF2B5EF4-FFF2-40B4-BE49-F238E27FC236}">
                <a16:creationId xmlns="" xmlns:a16="http://schemas.microsoft.com/office/drawing/2014/main" id="{3D02696B-BBEC-4181-B54D-E518CBE47A16}"/>
              </a:ext>
            </a:extLst>
          </p:cNvPr>
          <p:cNvSpPr txBox="1"/>
          <p:nvPr/>
        </p:nvSpPr>
        <p:spPr>
          <a:xfrm>
            <a:off x="8315604" y="97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19" name="TextBox 18">
            <a:extLst>
              <a:ext uri="{FF2B5EF4-FFF2-40B4-BE49-F238E27FC236}">
                <a16:creationId xmlns="" xmlns:a16="http://schemas.microsoft.com/office/drawing/2014/main" id="{8251E651-EB20-4264-8F76-E29F3F774392}"/>
              </a:ext>
            </a:extLst>
          </p:cNvPr>
          <p:cNvSpPr txBox="1"/>
          <p:nvPr/>
        </p:nvSpPr>
        <p:spPr>
          <a:xfrm>
            <a:off x="10303564" y="60668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0" name="Rectangle 19">
            <a:extLst>
              <a:ext uri="{FF2B5EF4-FFF2-40B4-BE49-F238E27FC236}">
                <a16:creationId xmlns="" xmlns:a16="http://schemas.microsoft.com/office/drawing/2014/main" id="{4E41595A-1D3D-475B-A271-A401A5CDD072}"/>
              </a:ext>
            </a:extLst>
          </p:cNvPr>
          <p:cNvSpPr/>
          <p:nvPr/>
        </p:nvSpPr>
        <p:spPr>
          <a:xfrm rot="5400000">
            <a:off x="8527891" y="28841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2" name="Rectangle 21"/>
          <p:cNvSpPr/>
          <p:nvPr/>
        </p:nvSpPr>
        <p:spPr>
          <a:xfrm>
            <a:off x="-142070" y="6374580"/>
            <a:ext cx="10233347" cy="430887"/>
          </a:xfrm>
          <a:prstGeom prst="rect">
            <a:avLst/>
          </a:prstGeom>
        </p:spPr>
        <p:txBody>
          <a:bodyPr wrap="square">
            <a:spAutoFit/>
          </a:bodyPr>
          <a:lstStyle/>
          <a:p>
            <a:r>
              <a:rPr lang="en-US" sz="1100" b="1" dirty="0" err="1"/>
              <a:t>figure_plant_pictures</a:t>
            </a:r>
            <a:r>
              <a:rPr lang="en-US" sz="1100" dirty="0"/>
              <a:t>: treatments and for both plant species </a:t>
            </a:r>
            <a:r>
              <a:rPr lang="en-US" sz="1100" dirty="0" err="1"/>
              <a:t>immediatetly</a:t>
            </a:r>
            <a:r>
              <a:rPr lang="en-US" sz="1100" dirty="0"/>
              <a:t> after sowing. </a:t>
            </a:r>
            <a:r>
              <a:rPr lang="en-US" sz="1100" dirty="0" err="1"/>
              <a:t>B.oleraceae</a:t>
            </a:r>
            <a:r>
              <a:rPr lang="en-US" sz="1100" dirty="0"/>
              <a:t> leaves were punctured for </a:t>
            </a:r>
            <a:r>
              <a:rPr lang="en-US" sz="1100" dirty="0" err="1"/>
              <a:t>qPCR</a:t>
            </a:r>
            <a:r>
              <a:rPr lang="en-US" sz="1100" dirty="0"/>
              <a:t> gene expression. Some A. thaliana leaves were detached for </a:t>
            </a:r>
            <a:r>
              <a:rPr lang="en-US" sz="1100" dirty="0" err="1"/>
              <a:t>qPCR</a:t>
            </a:r>
            <a:r>
              <a:rPr lang="en-US" sz="1100" dirty="0"/>
              <a:t> gene expression. The necrotic spots on </a:t>
            </a:r>
            <a:r>
              <a:rPr lang="en-US" sz="1100" dirty="0" err="1"/>
              <a:t>MeJA</a:t>
            </a:r>
            <a:r>
              <a:rPr lang="en-US" sz="1100" dirty="0"/>
              <a:t> 1.0  only </a:t>
            </a:r>
            <a:r>
              <a:rPr lang="en-US" sz="1100" dirty="0" err="1"/>
              <a:t>apeared</a:t>
            </a:r>
            <a:r>
              <a:rPr lang="en-US" sz="1100" dirty="0"/>
              <a:t> after the first </a:t>
            </a:r>
            <a:r>
              <a:rPr lang="en-US" sz="1100" dirty="0" err="1"/>
              <a:t>MeJA</a:t>
            </a:r>
            <a:r>
              <a:rPr lang="en-US" sz="1100" dirty="0"/>
              <a:t> dipping event, and were more clear on </a:t>
            </a:r>
            <a:r>
              <a:rPr lang="en-US" sz="1100" dirty="0" err="1"/>
              <a:t>B.oleracea</a:t>
            </a:r>
            <a:r>
              <a:rPr lang="en-US" sz="1100" dirty="0"/>
              <a:t> than in A. thaliana </a:t>
            </a:r>
          </a:p>
        </p:txBody>
      </p:sp>
    </p:spTree>
    <p:extLst>
      <p:ext uri="{BB962C8B-B14F-4D97-AF65-F5344CB8AC3E}">
        <p14:creationId xmlns:p14="http://schemas.microsoft.com/office/powerpoint/2010/main" val="2042546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81734" y="5082759"/>
            <a:ext cx="8847971" cy="646331"/>
          </a:xfrm>
          <a:prstGeom prst="rect">
            <a:avLst/>
          </a:prstGeom>
        </p:spPr>
        <p:txBody>
          <a:bodyPr wrap="square">
            <a:spAutoFit/>
          </a:bodyPr>
          <a:lstStyle/>
          <a:p>
            <a:r>
              <a:rPr lang="en-US" b="1" dirty="0" err="1"/>
              <a:t>figure_qPCR</a:t>
            </a:r>
            <a:r>
              <a:rPr lang="en-US" dirty="0"/>
              <a:t>: leaf expression of MYC2 (a) and Lox2(b), 3h after the final hormone dipping event and 2 days before harvesting</a:t>
            </a:r>
          </a:p>
        </p:txBody>
      </p:sp>
    </p:spTree>
    <p:extLst>
      <p:ext uri="{BB962C8B-B14F-4D97-AF65-F5344CB8AC3E}">
        <p14:creationId xmlns:p14="http://schemas.microsoft.com/office/powerpoint/2010/main" val="93798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80" y="51090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9080" y="4004018"/>
            <a:ext cx="6025416" cy="1200329"/>
          </a:xfrm>
          <a:prstGeom prst="rect">
            <a:avLst/>
          </a:prstGeom>
          <a:noFill/>
        </p:spPr>
        <p:txBody>
          <a:bodyPr wrap="square" rtlCol="0">
            <a:spAutoFit/>
          </a:bodyPr>
          <a:lstStyle/>
          <a:p>
            <a:r>
              <a:rPr lang="en-US" b="1" dirty="0" err="1"/>
              <a:t>Figure_rarefaction</a:t>
            </a:r>
            <a:r>
              <a:rPr lang="en-US" b="1" dirty="0"/>
              <a:t>: </a:t>
            </a:r>
            <a:r>
              <a:rPr lang="en-US" dirty="0"/>
              <a:t>rarefaction curve for filtered (min 8 </a:t>
            </a:r>
            <a:r>
              <a:rPr lang="en-US" dirty="0" err="1"/>
              <a:t>occurences</a:t>
            </a:r>
            <a:r>
              <a:rPr lang="en-US" dirty="0"/>
              <a:t>) ASVs. Curved black lines represent root samples. Curved red lines represent soil samples. The dashed red line  shows the minimum library size</a:t>
            </a:r>
          </a:p>
        </p:txBody>
      </p:sp>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39" y="720489"/>
            <a:ext cx="5738757" cy="350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263488" y="149910"/>
            <a:ext cx="2549587" cy="461665"/>
          </a:xfrm>
          <a:prstGeom prst="rect">
            <a:avLst/>
          </a:prstGeom>
        </p:spPr>
        <p:txBody>
          <a:bodyPr wrap="square">
            <a:spAutoFit/>
          </a:bodyPr>
          <a:lstStyle/>
          <a:p>
            <a:r>
              <a:rPr lang="en-US" sz="1200" dirty="0"/>
              <a:t>R script: 2_Beta_diversity</a:t>
            </a:r>
          </a:p>
          <a:p>
            <a:r>
              <a:rPr lang="en-US" sz="1200" dirty="0"/>
              <a:t>Code chunk: 2.1 - Beta Diversity plots</a:t>
            </a:r>
          </a:p>
        </p:txBody>
      </p:sp>
      <p:sp>
        <p:nvSpPr>
          <p:cNvPr id="8" name="TextBox 7"/>
          <p:cNvSpPr txBox="1"/>
          <p:nvPr/>
        </p:nvSpPr>
        <p:spPr>
          <a:xfrm>
            <a:off x="7882986" y="149910"/>
            <a:ext cx="1266797" cy="461665"/>
          </a:xfrm>
          <a:prstGeom prst="rect">
            <a:avLst/>
          </a:prstGeom>
          <a:noFill/>
        </p:spPr>
        <p:txBody>
          <a:bodyPr wrap="square" rtlCol="0">
            <a:spAutoFit/>
          </a:bodyPr>
          <a:lstStyle/>
          <a:p>
            <a:r>
              <a:rPr lang="en-US" sz="1200" dirty="0"/>
              <a:t>CCS normalization</a:t>
            </a:r>
          </a:p>
        </p:txBody>
      </p:sp>
      <p:sp>
        <p:nvSpPr>
          <p:cNvPr id="9" name="TextBox 8"/>
          <p:cNvSpPr txBox="1"/>
          <p:nvPr/>
        </p:nvSpPr>
        <p:spPr>
          <a:xfrm>
            <a:off x="6195839" y="318555"/>
            <a:ext cx="2114147" cy="276999"/>
          </a:xfrm>
          <a:prstGeom prst="rect">
            <a:avLst/>
          </a:prstGeom>
          <a:noFill/>
        </p:spPr>
        <p:txBody>
          <a:bodyPr wrap="square" rtlCol="0">
            <a:spAutoFit/>
          </a:bodyPr>
          <a:lstStyle/>
          <a:p>
            <a:r>
              <a:rPr lang="en-US" sz="1200" dirty="0"/>
              <a:t>Stress: 0.1521784 (ok) </a:t>
            </a:r>
          </a:p>
        </p:txBody>
      </p:sp>
      <p:sp>
        <p:nvSpPr>
          <p:cNvPr id="2" name="TextBox 1"/>
          <p:cNvSpPr txBox="1"/>
          <p:nvPr/>
        </p:nvSpPr>
        <p:spPr>
          <a:xfrm>
            <a:off x="6873073" y="4604182"/>
            <a:ext cx="4484191" cy="1200329"/>
          </a:xfrm>
          <a:prstGeom prst="rect">
            <a:avLst/>
          </a:prstGeom>
          <a:noFill/>
        </p:spPr>
        <p:txBody>
          <a:bodyPr wrap="square" rtlCol="0">
            <a:spAutoFit/>
          </a:bodyPr>
          <a:lstStyle/>
          <a:p>
            <a:r>
              <a:rPr lang="en-US" b="1" dirty="0" err="1"/>
              <a:t>Figure_Beta_diversity_all_samples</a:t>
            </a:r>
            <a:r>
              <a:rPr lang="en-US" dirty="0"/>
              <a:t> : NMDS plot showing clear clustering by plant species and sample types, and mixed treatment effects</a:t>
            </a:r>
          </a:p>
        </p:txBody>
      </p:sp>
    </p:spTree>
    <p:extLst>
      <p:ext uri="{BB962C8B-B14F-4D97-AF65-F5344CB8AC3E}">
        <p14:creationId xmlns:p14="http://schemas.microsoft.com/office/powerpoint/2010/main" val="2264298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0" y="2984359"/>
            <a:ext cx="3939325" cy="380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5001" r="61979" b="14629"/>
          <a:stretch/>
        </p:blipFill>
        <p:spPr bwMode="auto">
          <a:xfrm>
            <a:off x="3493971" y="3249335"/>
            <a:ext cx="3946062" cy="2940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1852" r="61979" b="6852"/>
          <a:stretch/>
        </p:blipFill>
        <p:spPr bwMode="auto">
          <a:xfrm>
            <a:off x="7440033" y="3098874"/>
            <a:ext cx="4073094" cy="309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93971" y="6244126"/>
            <a:ext cx="7652327" cy="646331"/>
          </a:xfrm>
          <a:prstGeom prst="rect">
            <a:avLst/>
          </a:prstGeom>
          <a:noFill/>
        </p:spPr>
        <p:txBody>
          <a:bodyPr wrap="square" rtlCol="0">
            <a:spAutoFit/>
          </a:bodyPr>
          <a:lstStyle/>
          <a:p>
            <a:r>
              <a:rPr lang="en-US" b="1" dirty="0" err="1"/>
              <a:t>Permanova_table</a:t>
            </a:r>
            <a:r>
              <a:rPr lang="en-US" b="1" dirty="0"/>
              <a:t>: </a:t>
            </a:r>
            <a:r>
              <a:rPr lang="en-US" dirty="0"/>
              <a:t>full dataset(a), partitioning root and soil samples (b), partition by sample type and plant species (c)</a:t>
            </a:r>
          </a:p>
        </p:txBody>
      </p:sp>
    </p:spTree>
    <p:extLst>
      <p:ext uri="{BB962C8B-B14F-4D97-AF65-F5344CB8AC3E}">
        <p14:creationId xmlns:p14="http://schemas.microsoft.com/office/powerpoint/2010/main" val="2403927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02047-995E-429A-AD1E-3FFA7043F6E0}"/>
              </a:ext>
            </a:extLst>
          </p:cNvPr>
          <p:cNvSpPr>
            <a:spLocks noGrp="1"/>
          </p:cNvSpPr>
          <p:nvPr>
            <p:ph type="title"/>
          </p:nvPr>
        </p:nvSpPr>
        <p:spPr>
          <a:xfrm>
            <a:off x="351503" y="291384"/>
            <a:ext cx="10515600" cy="873740"/>
          </a:xfrm>
        </p:spPr>
        <p:txBody>
          <a:bodyPr>
            <a:normAutofit/>
          </a:bodyPr>
          <a:lstStyle/>
          <a:p>
            <a:r>
              <a:rPr lang="en-US" sz="4000" b="1" dirty="0"/>
              <a:t>MeJA screening– Phenology (1)</a:t>
            </a:r>
          </a:p>
        </p:txBody>
      </p:sp>
      <p:pic>
        <p:nvPicPr>
          <p:cNvPr id="3" name="Picture 2">
            <a:extLst>
              <a:ext uri="{FF2B5EF4-FFF2-40B4-BE49-F238E27FC236}">
                <a16:creationId xmlns="" xmlns:a16="http://schemas.microsoft.com/office/drawing/2014/main" id="{E6F1CF40-C292-4A7F-9C7A-4265BF19D551}"/>
              </a:ext>
            </a:extLst>
          </p:cNvPr>
          <p:cNvPicPr>
            <a:picLocks noChangeAspect="1"/>
          </p:cNvPicPr>
          <p:nvPr/>
        </p:nvPicPr>
        <p:blipFill>
          <a:blip r:embed="rId2"/>
          <a:stretch>
            <a:fillRect/>
          </a:stretch>
        </p:blipFill>
        <p:spPr>
          <a:xfrm>
            <a:off x="4251675" y="1562121"/>
            <a:ext cx="5715000" cy="4676775"/>
          </a:xfrm>
          <a:prstGeom prst="rect">
            <a:avLst/>
          </a:prstGeom>
        </p:spPr>
      </p:pic>
      <p:pic>
        <p:nvPicPr>
          <p:cNvPr id="4" name="Picture 3">
            <a:extLst>
              <a:ext uri="{FF2B5EF4-FFF2-40B4-BE49-F238E27FC236}">
                <a16:creationId xmlns="" xmlns:a16="http://schemas.microsoft.com/office/drawing/2014/main" id="{7223EC1D-6895-4C53-AE14-5FE9669BC544}"/>
              </a:ext>
            </a:extLst>
          </p:cNvPr>
          <p:cNvPicPr>
            <a:picLocks noChangeAspect="1"/>
          </p:cNvPicPr>
          <p:nvPr/>
        </p:nvPicPr>
        <p:blipFill rotWithShape="1">
          <a:blip r:embed="rId3"/>
          <a:srcRect r="34445"/>
          <a:stretch/>
        </p:blipFill>
        <p:spPr>
          <a:xfrm>
            <a:off x="140886" y="1472252"/>
            <a:ext cx="3850105" cy="4806924"/>
          </a:xfrm>
          <a:prstGeom prst="rect">
            <a:avLst/>
          </a:prstGeom>
        </p:spPr>
      </p:pic>
      <p:sp>
        <p:nvSpPr>
          <p:cNvPr id="5" name="TextBox 4">
            <a:extLst>
              <a:ext uri="{FF2B5EF4-FFF2-40B4-BE49-F238E27FC236}">
                <a16:creationId xmlns="" xmlns:a16="http://schemas.microsoft.com/office/drawing/2014/main" id="{A49B5929-5B2A-46A3-A7E3-2B7C23F70974}"/>
              </a:ext>
            </a:extLst>
          </p:cNvPr>
          <p:cNvSpPr txBox="1"/>
          <p:nvPr/>
        </p:nvSpPr>
        <p:spPr>
          <a:xfrm>
            <a:off x="1753117" y="1102920"/>
            <a:ext cx="877741" cy="369332"/>
          </a:xfrm>
          <a:prstGeom prst="rect">
            <a:avLst/>
          </a:prstGeom>
          <a:noFill/>
        </p:spPr>
        <p:txBody>
          <a:bodyPr wrap="none" rtlCol="0">
            <a:spAutoFit/>
          </a:bodyPr>
          <a:lstStyle/>
          <a:p>
            <a:r>
              <a:rPr lang="es-MX" dirty="0"/>
              <a:t>Control</a:t>
            </a:r>
            <a:endParaRPr lang="nl-NL" dirty="0"/>
          </a:p>
        </p:txBody>
      </p:sp>
      <p:sp>
        <p:nvSpPr>
          <p:cNvPr id="6" name="TextBox 5">
            <a:extLst>
              <a:ext uri="{FF2B5EF4-FFF2-40B4-BE49-F238E27FC236}">
                <a16:creationId xmlns="" xmlns:a16="http://schemas.microsoft.com/office/drawing/2014/main" id="{D322A800-450C-4C74-A3AC-F7A5DC0EBCD6}"/>
              </a:ext>
            </a:extLst>
          </p:cNvPr>
          <p:cNvSpPr txBox="1"/>
          <p:nvPr/>
        </p:nvSpPr>
        <p:spPr>
          <a:xfrm>
            <a:off x="5972191" y="1149675"/>
            <a:ext cx="700063" cy="369332"/>
          </a:xfrm>
          <a:prstGeom prst="rect">
            <a:avLst/>
          </a:prstGeom>
          <a:noFill/>
        </p:spPr>
        <p:txBody>
          <a:bodyPr wrap="none" rtlCol="0">
            <a:spAutoFit/>
          </a:bodyPr>
          <a:lstStyle/>
          <a:p>
            <a:r>
              <a:rPr lang="es-MX" dirty="0"/>
              <a:t>MeJA</a:t>
            </a:r>
            <a:endParaRPr lang="nl-NL" dirty="0"/>
          </a:p>
        </p:txBody>
      </p:sp>
      <p:sp>
        <p:nvSpPr>
          <p:cNvPr id="7" name="TextBox 6">
            <a:extLst>
              <a:ext uri="{FF2B5EF4-FFF2-40B4-BE49-F238E27FC236}">
                <a16:creationId xmlns="" xmlns:a16="http://schemas.microsoft.com/office/drawing/2014/main" id="{5B9B8F57-77D4-4642-BFDA-EE74B152FE32}"/>
              </a:ext>
            </a:extLst>
          </p:cNvPr>
          <p:cNvSpPr txBox="1"/>
          <p:nvPr/>
        </p:nvSpPr>
        <p:spPr>
          <a:xfrm>
            <a:off x="8447573" y="293747"/>
            <a:ext cx="3038204" cy="923330"/>
          </a:xfrm>
          <a:prstGeom prst="rect">
            <a:avLst/>
          </a:prstGeom>
          <a:noFill/>
        </p:spPr>
        <p:txBody>
          <a:bodyPr wrap="none" rtlCol="0">
            <a:spAutoFit/>
          </a:bodyPr>
          <a:lstStyle/>
          <a:p>
            <a:r>
              <a:rPr lang="en-US" dirty="0"/>
              <a:t>10 Brassicaceae species tested</a:t>
            </a:r>
          </a:p>
          <a:p>
            <a:r>
              <a:rPr lang="en-US" dirty="0"/>
              <a:t>Same dipping protocol </a:t>
            </a:r>
          </a:p>
          <a:p>
            <a:r>
              <a:rPr lang="en-US" dirty="0"/>
              <a:t>6 reps/species </a:t>
            </a:r>
          </a:p>
        </p:txBody>
      </p:sp>
      <p:sp>
        <p:nvSpPr>
          <p:cNvPr id="9" name="TextBox 8">
            <a:extLst>
              <a:ext uri="{FF2B5EF4-FFF2-40B4-BE49-F238E27FC236}">
                <a16:creationId xmlns="" xmlns:a16="http://schemas.microsoft.com/office/drawing/2014/main" id="{627BE36F-B71E-4E3F-9D57-E65E66C7DB8D}"/>
              </a:ext>
            </a:extLst>
          </p:cNvPr>
          <p:cNvSpPr txBox="1"/>
          <p:nvPr/>
        </p:nvSpPr>
        <p:spPr>
          <a:xfrm>
            <a:off x="9322676" y="5956010"/>
            <a:ext cx="2588529" cy="646331"/>
          </a:xfrm>
          <a:prstGeom prst="rect">
            <a:avLst/>
          </a:prstGeom>
          <a:noFill/>
        </p:spPr>
        <p:txBody>
          <a:bodyPr wrap="none" rtlCol="0">
            <a:spAutoFit/>
          </a:bodyPr>
          <a:lstStyle/>
          <a:p>
            <a:r>
              <a:rPr lang="en-US" dirty="0">
                <a:hlinkClick r:id="rId4"/>
              </a:rPr>
              <a:t>Raw Data: rounds 1 and 2</a:t>
            </a:r>
            <a:br>
              <a:rPr lang="en-US" dirty="0">
                <a:hlinkClick r:id="rId4"/>
              </a:rPr>
            </a:br>
            <a:r>
              <a:rPr lang="en-US" dirty="0"/>
              <a:t>“</a:t>
            </a:r>
            <a:r>
              <a:rPr lang="en-US" dirty="0" err="1"/>
              <a:t>Phenology_raw</a:t>
            </a:r>
            <a:r>
              <a:rPr lang="en-US"/>
              <a:t>” </a:t>
            </a:r>
            <a:r>
              <a:rPr lang="en-US" dirty="0"/>
              <a:t>tab</a:t>
            </a:r>
          </a:p>
        </p:txBody>
      </p:sp>
      <p:sp>
        <p:nvSpPr>
          <p:cNvPr id="8" name="TextBox 7">
            <a:extLst>
              <a:ext uri="{FF2B5EF4-FFF2-40B4-BE49-F238E27FC236}">
                <a16:creationId xmlns="" xmlns:a16="http://schemas.microsoft.com/office/drawing/2014/main" id="{F88047AB-63E4-4F5F-910B-1EB8E96254F8}"/>
              </a:ext>
            </a:extLst>
          </p:cNvPr>
          <p:cNvSpPr txBox="1"/>
          <p:nvPr/>
        </p:nvSpPr>
        <p:spPr>
          <a:xfrm>
            <a:off x="2324100" y="6515100"/>
            <a:ext cx="3486724" cy="369332"/>
          </a:xfrm>
          <a:prstGeom prst="rect">
            <a:avLst/>
          </a:prstGeom>
          <a:noFill/>
        </p:spPr>
        <p:txBody>
          <a:bodyPr wrap="none" rtlCol="0">
            <a:spAutoFit/>
          </a:bodyPr>
          <a:lstStyle/>
          <a:p>
            <a:r>
              <a:rPr lang="en-US" dirty="0">
                <a:solidFill>
                  <a:srgbClr val="FF0000"/>
                </a:solidFill>
                <a:highlight>
                  <a:srgbClr val="FFFF00"/>
                </a:highlight>
              </a:rPr>
              <a:t>How is it best to organize R scripts?</a:t>
            </a:r>
          </a:p>
        </p:txBody>
      </p:sp>
    </p:spTree>
    <p:extLst>
      <p:ext uri="{BB962C8B-B14F-4D97-AF65-F5344CB8AC3E}">
        <p14:creationId xmlns:p14="http://schemas.microsoft.com/office/powerpoint/2010/main" val="2438624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1061" y="4686300"/>
            <a:ext cx="10857652" cy="369332"/>
          </a:xfrm>
          <a:prstGeom prst="rect">
            <a:avLst/>
          </a:prstGeom>
          <a:noFill/>
        </p:spPr>
        <p:txBody>
          <a:bodyPr wrap="none" rtlCol="0">
            <a:spAutoFit/>
          </a:bodyPr>
          <a:lstStyle/>
          <a:p>
            <a:r>
              <a:rPr lang="en-US" b="1" dirty="0" err="1"/>
              <a:t>Pairwise_permanova_table</a:t>
            </a:r>
            <a:r>
              <a:rPr lang="en-US" b="1" dirty="0"/>
              <a:t>: </a:t>
            </a:r>
            <a:r>
              <a:rPr lang="en-US" dirty="0"/>
              <a:t>pairwise comparisons of the 4 different </a:t>
            </a:r>
            <a:r>
              <a:rPr lang="en-US" dirty="0" err="1"/>
              <a:t>MeJA</a:t>
            </a:r>
            <a:r>
              <a:rPr lang="en-US" dirty="0"/>
              <a:t> treatments across the 4 data partitions.</a:t>
            </a:r>
          </a:p>
        </p:txBody>
      </p:sp>
    </p:spTree>
    <p:extLst>
      <p:ext uri="{BB962C8B-B14F-4D97-AF65-F5344CB8AC3E}">
        <p14:creationId xmlns:p14="http://schemas.microsoft.com/office/powerpoint/2010/main" val="231905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2" y="3447697"/>
            <a:ext cx="3106448" cy="224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787" y="5695978"/>
            <a:ext cx="9012687" cy="1077218"/>
          </a:xfrm>
          <a:prstGeom prst="rect">
            <a:avLst/>
          </a:prstGeom>
        </p:spPr>
        <p:txBody>
          <a:bodyPr wrap="square">
            <a:spAutoFit/>
          </a:bodyPr>
          <a:lstStyle/>
          <a:p>
            <a:r>
              <a:rPr lang="en-US" sz="1600" b="1" dirty="0" err="1"/>
              <a:t>Figure_beta_div_neutral</a:t>
            </a:r>
            <a:r>
              <a:rPr lang="en-US" sz="1600" b="1" dirty="0"/>
              <a:t>:</a:t>
            </a:r>
            <a:r>
              <a:rPr lang="en-US" sz="1600" dirty="0"/>
              <a:t> NMDS of </a:t>
            </a:r>
            <a:r>
              <a:rPr lang="en-US" sz="1600" dirty="0" err="1"/>
              <a:t>MeJA</a:t>
            </a:r>
            <a:r>
              <a:rPr lang="en-US" sz="1600" dirty="0"/>
              <a:t> effects on the full community of  B. </a:t>
            </a:r>
            <a:r>
              <a:rPr lang="en-US" sz="1600" dirty="0" err="1"/>
              <a:t>oleraceae</a:t>
            </a:r>
            <a:r>
              <a:rPr lang="en-US" sz="1600" dirty="0"/>
              <a:t> and A. thaliana soil samples (a), fit of the 4 neutral models in both data partitions, defining in teal </a:t>
            </a:r>
            <a:r>
              <a:rPr lang="en-US" sz="1600" dirty="0" err="1"/>
              <a:t>colour</a:t>
            </a:r>
            <a:r>
              <a:rPr lang="en-US" sz="1600" dirty="0"/>
              <a:t> the ASVs that </a:t>
            </a:r>
            <a:r>
              <a:rPr lang="en-US" sz="1600" dirty="0" err="1"/>
              <a:t>accur</a:t>
            </a:r>
            <a:r>
              <a:rPr lang="en-US" sz="1600" dirty="0"/>
              <a:t> above the expectation of a neutral dispersal model (b), NMDS of </a:t>
            </a:r>
            <a:r>
              <a:rPr lang="en-US" sz="1600" dirty="0" err="1"/>
              <a:t>MeJA</a:t>
            </a:r>
            <a:r>
              <a:rPr lang="en-US" sz="1600" dirty="0"/>
              <a:t> effects on the above-</a:t>
            </a:r>
            <a:r>
              <a:rPr lang="en-US" sz="1600" dirty="0" err="1"/>
              <a:t>expeted</a:t>
            </a:r>
            <a:r>
              <a:rPr lang="en-US" sz="1600" dirty="0"/>
              <a:t> taxa subsets of  B. </a:t>
            </a:r>
            <a:r>
              <a:rPr lang="en-US" sz="1600" dirty="0" err="1"/>
              <a:t>oleraceae</a:t>
            </a:r>
            <a:r>
              <a:rPr lang="en-US" sz="1600" dirty="0"/>
              <a:t> and A. thaliana soil samples </a:t>
            </a:r>
          </a:p>
        </p:txBody>
      </p:sp>
      <p:pic>
        <p:nvPicPr>
          <p:cNvPr id="17"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66" r="19512"/>
          <a:stretch/>
        </p:blipFill>
        <p:spPr bwMode="auto">
          <a:xfrm>
            <a:off x="8099241" y="156442"/>
            <a:ext cx="3548400" cy="323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8467776" y="164117"/>
            <a:ext cx="2474269" cy="369332"/>
          </a:xfrm>
          <a:prstGeom prst="rect">
            <a:avLst/>
          </a:prstGeom>
        </p:spPr>
        <p:txBody>
          <a:bodyPr wrap="square">
            <a:spAutoFit/>
          </a:bodyPr>
          <a:lstStyle/>
          <a:p>
            <a:r>
              <a:rPr lang="en-US" sz="900" dirty="0"/>
              <a:t>NMDS Stress = </a:t>
            </a:r>
            <a:r>
              <a:rPr lang="en-US" sz="900" dirty="0" smtClean="0"/>
              <a:t>0.0584</a:t>
            </a:r>
          </a:p>
          <a:p>
            <a:r>
              <a:rPr lang="en-US" sz="900" dirty="0" smtClean="0"/>
              <a:t>Beta dispersion p = 0.890</a:t>
            </a:r>
            <a:endParaRPr lang="en-US" sz="900" dirty="0"/>
          </a:p>
        </p:txBody>
      </p:sp>
      <p:sp>
        <p:nvSpPr>
          <p:cNvPr id="21" name="TextBox 20"/>
          <p:cNvSpPr txBox="1"/>
          <p:nvPr/>
        </p:nvSpPr>
        <p:spPr>
          <a:xfrm rot="16200000">
            <a:off x="-840401" y="1161811"/>
            <a:ext cx="2294950" cy="338554"/>
          </a:xfrm>
          <a:prstGeom prst="rect">
            <a:avLst/>
          </a:prstGeom>
          <a:noFill/>
        </p:spPr>
        <p:txBody>
          <a:bodyPr wrap="square" rtlCol="0">
            <a:spAutoFit/>
          </a:bodyPr>
          <a:lstStyle/>
          <a:p>
            <a:r>
              <a:rPr lang="en-US" sz="1600" dirty="0"/>
              <a:t>All </a:t>
            </a:r>
            <a:r>
              <a:rPr lang="en-US" sz="1600" dirty="0" err="1"/>
              <a:t>BO_soil</a:t>
            </a:r>
            <a:r>
              <a:rPr lang="en-US" sz="1600" dirty="0"/>
              <a:t> OTUs</a:t>
            </a:r>
          </a:p>
        </p:txBody>
      </p:sp>
      <p:grpSp>
        <p:nvGrpSpPr>
          <p:cNvPr id="24" name="Group 23"/>
          <p:cNvGrpSpPr/>
          <p:nvPr/>
        </p:nvGrpSpPr>
        <p:grpSpPr>
          <a:xfrm>
            <a:off x="4164619" y="-1053"/>
            <a:ext cx="3235646" cy="3107190"/>
            <a:chOff x="3840163" y="3039610"/>
            <a:chExt cx="2558521" cy="2523241"/>
          </a:xfrm>
        </p:grpSpPr>
        <p:pic>
          <p:nvPicPr>
            <p:cNvPr id="25"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0640" t="34670" b="38951"/>
          <a:stretch/>
        </p:blipFill>
        <p:spPr bwMode="auto">
          <a:xfrm>
            <a:off x="8490512" y="2358701"/>
            <a:ext cx="756207" cy="74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45114" y="-1053"/>
            <a:ext cx="396262" cy="369332"/>
          </a:xfrm>
          <a:prstGeom prst="rect">
            <a:avLst/>
          </a:prstGeom>
          <a:noFill/>
        </p:spPr>
        <p:txBody>
          <a:bodyPr wrap="none" rtlCol="0">
            <a:spAutoFit/>
          </a:bodyPr>
          <a:lstStyle/>
          <a:p>
            <a:r>
              <a:rPr lang="en-US" b="1" dirty="0"/>
              <a:t>A)</a:t>
            </a:r>
          </a:p>
        </p:txBody>
      </p:sp>
      <p:sp>
        <p:nvSpPr>
          <p:cNvPr id="37" name="TextBox 36"/>
          <p:cNvSpPr txBox="1"/>
          <p:nvPr/>
        </p:nvSpPr>
        <p:spPr>
          <a:xfrm>
            <a:off x="3740525" y="-20549"/>
            <a:ext cx="394660" cy="369332"/>
          </a:xfrm>
          <a:prstGeom prst="rect">
            <a:avLst/>
          </a:prstGeom>
          <a:noFill/>
        </p:spPr>
        <p:txBody>
          <a:bodyPr wrap="none" rtlCol="0">
            <a:spAutoFit/>
          </a:bodyPr>
          <a:lstStyle/>
          <a:p>
            <a:r>
              <a:rPr lang="en-US" b="1" dirty="0"/>
              <a:t>B</a:t>
            </a:r>
            <a:r>
              <a:rPr lang="en-US" dirty="0"/>
              <a:t>)</a:t>
            </a:r>
          </a:p>
        </p:txBody>
      </p:sp>
      <p:sp>
        <p:nvSpPr>
          <p:cNvPr id="38" name="TextBox 37"/>
          <p:cNvSpPr txBox="1"/>
          <p:nvPr/>
        </p:nvSpPr>
        <p:spPr>
          <a:xfrm>
            <a:off x="7722215" y="-28224"/>
            <a:ext cx="377026" cy="369332"/>
          </a:xfrm>
          <a:prstGeom prst="rect">
            <a:avLst/>
          </a:prstGeom>
          <a:noFill/>
        </p:spPr>
        <p:txBody>
          <a:bodyPr wrap="none" rtlCol="0">
            <a:spAutoFit/>
          </a:bodyPr>
          <a:lstStyle/>
          <a:p>
            <a:r>
              <a:rPr lang="en-US" b="1" dirty="0"/>
              <a:t>C</a:t>
            </a:r>
            <a:r>
              <a:rPr lang="en-US" dirty="0"/>
              <a:t>)</a:t>
            </a:r>
          </a:p>
        </p:txBody>
      </p:sp>
      <p:sp>
        <p:nvSpPr>
          <p:cNvPr id="42" name="TextBox 41"/>
          <p:cNvSpPr txBox="1"/>
          <p:nvPr/>
        </p:nvSpPr>
        <p:spPr>
          <a:xfrm>
            <a:off x="2972226" y="5667905"/>
            <a:ext cx="2908300" cy="369332"/>
          </a:xfrm>
          <a:prstGeom prst="rect">
            <a:avLst/>
          </a:prstGeom>
          <a:noFill/>
        </p:spPr>
        <p:txBody>
          <a:bodyPr wrap="square" rtlCol="0">
            <a:spAutoFit/>
          </a:bodyPr>
          <a:lstStyle/>
          <a:p>
            <a:endParaRPr lang="en-US" dirty="0"/>
          </a:p>
        </p:txBody>
      </p:sp>
      <p:sp>
        <p:nvSpPr>
          <p:cNvPr id="43" name="TextBox 42"/>
          <p:cNvSpPr txBox="1"/>
          <p:nvPr/>
        </p:nvSpPr>
        <p:spPr>
          <a:xfrm rot="16200000">
            <a:off x="-785923" y="4227425"/>
            <a:ext cx="2294950" cy="338554"/>
          </a:xfrm>
          <a:prstGeom prst="rect">
            <a:avLst/>
          </a:prstGeom>
          <a:noFill/>
        </p:spPr>
        <p:txBody>
          <a:bodyPr wrap="square" rtlCol="0">
            <a:spAutoFit/>
          </a:bodyPr>
          <a:lstStyle/>
          <a:p>
            <a:r>
              <a:rPr lang="en-US" sz="1600" dirty="0"/>
              <a:t>All AT soil OTUs</a:t>
            </a:r>
          </a:p>
        </p:txBody>
      </p:sp>
      <p:pic>
        <p:nvPicPr>
          <p:cNvPr id="4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5133"/>
          <a:stretch/>
        </p:blipFill>
        <p:spPr bwMode="auto">
          <a:xfrm>
            <a:off x="4247183" y="3243468"/>
            <a:ext cx="1476957"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35310"/>
          <a:stretch/>
        </p:blipFill>
        <p:spPr bwMode="auto">
          <a:xfrm>
            <a:off x="5751054" y="4505001"/>
            <a:ext cx="1472920"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33655"/>
          <a:stretch/>
        </p:blipFill>
        <p:spPr bwMode="auto">
          <a:xfrm>
            <a:off x="4306059" y="4488641"/>
            <a:ext cx="1510595"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35310"/>
          <a:stretch/>
        </p:blipFill>
        <p:spPr bwMode="auto">
          <a:xfrm>
            <a:off x="5751055" y="3276351"/>
            <a:ext cx="1472918" cy="107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r="25922"/>
          <a:stretch/>
        </p:blipFill>
        <p:spPr bwMode="auto">
          <a:xfrm>
            <a:off x="8391576" y="3389148"/>
            <a:ext cx="2429197"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p:cNvPicPr>
            <a:picLocks noChangeAspect="1" noChangeArrowheads="1"/>
          </p:cNvPicPr>
          <p:nvPr/>
        </p:nvPicPr>
        <p:blipFill rotWithShape="1">
          <a:blip r:embed="rId12">
            <a:extLst>
              <a:ext uri="{28A0092B-C50C-407E-A947-70E740481C1C}">
                <a14:useLocalDpi xmlns:a14="http://schemas.microsoft.com/office/drawing/2010/main" val="0"/>
              </a:ext>
            </a:extLst>
          </a:blip>
          <a:srcRect l="74955" t="30737" b="38525"/>
          <a:stretch/>
        </p:blipFill>
        <p:spPr bwMode="auto">
          <a:xfrm>
            <a:off x="10049933" y="5321961"/>
            <a:ext cx="665347" cy="74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0049933" y="3473372"/>
            <a:ext cx="1566454" cy="400110"/>
          </a:xfrm>
          <a:prstGeom prst="rect">
            <a:avLst/>
          </a:prstGeom>
          <a:noFill/>
        </p:spPr>
        <p:txBody>
          <a:bodyPr wrap="none" rtlCol="0">
            <a:spAutoFit/>
          </a:bodyPr>
          <a:lstStyle/>
          <a:p>
            <a:r>
              <a:rPr lang="en-US" sz="1000" dirty="0" smtClean="0"/>
              <a:t>NMDS Stress </a:t>
            </a:r>
            <a:r>
              <a:rPr lang="en-US" sz="1000" dirty="0"/>
              <a:t>= </a:t>
            </a:r>
            <a:r>
              <a:rPr lang="en-US" sz="1000" dirty="0" smtClean="0"/>
              <a:t>0.0613</a:t>
            </a:r>
          </a:p>
          <a:p>
            <a:r>
              <a:rPr lang="en-US" sz="1000" dirty="0"/>
              <a:t>Beta dispersion p = </a:t>
            </a:r>
            <a:r>
              <a:rPr lang="en-US" sz="1000" dirty="0" smtClean="0"/>
              <a:t>0.2060</a:t>
            </a:r>
            <a:endParaRPr lang="en-US" sz="1000" dirty="0"/>
          </a:p>
        </p:txBody>
      </p:sp>
      <p:sp>
        <p:nvSpPr>
          <p:cNvPr id="44" name="Rectangle 43"/>
          <p:cNvSpPr/>
          <p:nvPr/>
        </p:nvSpPr>
        <p:spPr>
          <a:xfrm>
            <a:off x="1990746" y="3411217"/>
            <a:ext cx="2474269" cy="369332"/>
          </a:xfrm>
          <a:prstGeom prst="rect">
            <a:avLst/>
          </a:prstGeom>
        </p:spPr>
        <p:txBody>
          <a:bodyPr wrap="square">
            <a:spAutoFit/>
          </a:bodyPr>
          <a:lstStyle/>
          <a:p>
            <a:r>
              <a:rPr lang="en-US" sz="900" dirty="0"/>
              <a:t>NMDS Stress = </a:t>
            </a:r>
            <a:r>
              <a:rPr lang="en-US" sz="900" dirty="0" smtClean="0"/>
              <a:t>0.1471</a:t>
            </a:r>
          </a:p>
          <a:p>
            <a:r>
              <a:rPr lang="en-US" sz="900" dirty="0" smtClean="0"/>
              <a:t>Beta dispersion p = 0.2816</a:t>
            </a:r>
            <a:endParaRPr lang="en-US" sz="900" dirty="0"/>
          </a:p>
        </p:txBody>
      </p:sp>
      <p:graphicFrame>
        <p:nvGraphicFramePr>
          <p:cNvPr id="2" name="Table 1"/>
          <p:cNvGraphicFramePr>
            <a:graphicFrameLocks noGrp="1"/>
          </p:cNvGraphicFramePr>
          <p:nvPr>
            <p:extLst>
              <p:ext uri="{D42A27DB-BD31-4B8C-83A1-F6EECF244321}">
                <p14:modId xmlns:p14="http://schemas.microsoft.com/office/powerpoint/2010/main" val="3666942131"/>
              </p:ext>
            </p:extLst>
          </p:nvPr>
        </p:nvGraphicFramePr>
        <p:xfrm>
          <a:off x="2230029" y="5023659"/>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0.0068</a:t>
                      </a:r>
                      <a:endParaRPr lang="en-US" sz="700" dirty="0"/>
                    </a:p>
                  </a:txBody>
                  <a:tcPr anchor="ctr"/>
                </a:tc>
                <a:tc>
                  <a:txBody>
                    <a:bodyPr/>
                    <a:lstStyle/>
                    <a:p>
                      <a:pPr algn="ctr"/>
                      <a:r>
                        <a:rPr lang="en-US" sz="700" dirty="0" smtClean="0"/>
                        <a:t>0.1416</a:t>
                      </a:r>
                      <a:endParaRPr lang="en-US" sz="700" dirty="0"/>
                    </a:p>
                  </a:txBody>
                  <a:tcPr anchor="ctr"/>
                </a:tc>
                <a:tc>
                  <a:txBody>
                    <a:bodyPr/>
                    <a:lstStyle/>
                    <a:p>
                      <a:pPr algn="ctr"/>
                      <a:r>
                        <a:rPr lang="en-US" sz="700" dirty="0" smtClean="0"/>
                        <a:t>1.1673</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0.0068</a:t>
                      </a:r>
                      <a:endParaRPr lang="en-US" sz="700" dirty="0"/>
                    </a:p>
                  </a:txBody>
                  <a:tcPr anchor="ctr"/>
                </a:tc>
                <a:tc>
                  <a:txBody>
                    <a:bodyPr/>
                    <a:lstStyle/>
                    <a:p>
                      <a:pPr algn="ctr"/>
                      <a:r>
                        <a:rPr lang="en-US" sz="700" dirty="0" smtClean="0"/>
                        <a:t>0.2516</a:t>
                      </a:r>
                      <a:endParaRPr lang="en-US" sz="700" dirty="0"/>
                    </a:p>
                  </a:txBody>
                  <a:tcPr anchor="ctr"/>
                </a:tc>
                <a:tc>
                  <a:txBody>
                    <a:bodyPr/>
                    <a:lstStyle/>
                    <a:p>
                      <a:pPr algn="ctr"/>
                      <a:r>
                        <a:rPr lang="en-US" sz="700" dirty="0" smtClean="0"/>
                        <a:t>1.2443</a:t>
                      </a:r>
                      <a:endParaRPr lang="en-US" sz="700" dirty="0"/>
                    </a:p>
                  </a:txBody>
                  <a:tcPr anchor="ctr"/>
                </a:tc>
              </a:tr>
            </a:tbl>
          </a:graphicData>
        </a:graphic>
      </p:graphicFrame>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29" y="227726"/>
            <a:ext cx="2610238" cy="188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38"/>
          <p:cNvSpPr/>
          <p:nvPr/>
        </p:nvSpPr>
        <p:spPr>
          <a:xfrm>
            <a:off x="2087442" y="325114"/>
            <a:ext cx="2474269" cy="369332"/>
          </a:xfrm>
          <a:prstGeom prst="rect">
            <a:avLst/>
          </a:prstGeom>
        </p:spPr>
        <p:txBody>
          <a:bodyPr wrap="square">
            <a:spAutoFit/>
          </a:bodyPr>
          <a:lstStyle/>
          <a:p>
            <a:r>
              <a:rPr lang="en-US" sz="900" dirty="0"/>
              <a:t>NMDS Stress = </a:t>
            </a:r>
            <a:r>
              <a:rPr lang="en-US" sz="900" dirty="0" smtClean="0"/>
              <a:t>0.1699</a:t>
            </a:r>
          </a:p>
          <a:p>
            <a:r>
              <a:rPr lang="en-US" sz="900" dirty="0" smtClean="0"/>
              <a:t>Beta dispersion p = 0.1252</a:t>
            </a:r>
            <a:endParaRPr lang="en-US" sz="900" dirty="0"/>
          </a:p>
        </p:txBody>
      </p:sp>
      <p:graphicFrame>
        <p:nvGraphicFramePr>
          <p:cNvPr id="45" name="Table 44"/>
          <p:cNvGraphicFramePr>
            <a:graphicFrameLocks noGrp="1"/>
          </p:cNvGraphicFramePr>
          <p:nvPr>
            <p:extLst>
              <p:ext uri="{D42A27DB-BD31-4B8C-83A1-F6EECF244321}">
                <p14:modId xmlns:p14="http://schemas.microsoft.com/office/powerpoint/2010/main" val="4262579996"/>
              </p:ext>
            </p:extLst>
          </p:nvPr>
        </p:nvGraphicFramePr>
        <p:xfrm>
          <a:off x="2265669" y="1541861"/>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0.0622</a:t>
                      </a:r>
                      <a:endParaRPr lang="en-US" sz="700" dirty="0"/>
                    </a:p>
                  </a:txBody>
                  <a:tcPr anchor="ctr"/>
                </a:tc>
                <a:tc>
                  <a:txBody>
                    <a:bodyPr/>
                    <a:lstStyle/>
                    <a:p>
                      <a:pPr algn="ctr"/>
                      <a:r>
                        <a:rPr lang="en-US" sz="700" dirty="0" smtClean="0"/>
                        <a:t>0.1442</a:t>
                      </a:r>
                      <a:endParaRPr lang="en-US" sz="700" dirty="0"/>
                    </a:p>
                  </a:txBody>
                  <a:tcPr anchor="ctr"/>
                </a:tc>
                <a:tc>
                  <a:txBody>
                    <a:bodyPr/>
                    <a:lstStyle/>
                    <a:p>
                      <a:pPr algn="ctr"/>
                      <a:r>
                        <a:rPr lang="en-US" sz="700" dirty="0" smtClean="0"/>
                        <a:t>1.1689</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0.0622</a:t>
                      </a:r>
                      <a:endParaRPr lang="en-US" sz="700" dirty="0"/>
                    </a:p>
                  </a:txBody>
                  <a:tcPr anchor="ctr"/>
                </a:tc>
                <a:tc>
                  <a:txBody>
                    <a:bodyPr/>
                    <a:lstStyle/>
                    <a:p>
                      <a:pPr algn="ctr"/>
                      <a:r>
                        <a:rPr lang="en-US" sz="700" dirty="0" smtClean="0"/>
                        <a:t>0.2388</a:t>
                      </a:r>
                      <a:endParaRPr lang="en-US" sz="700" dirty="0"/>
                    </a:p>
                  </a:txBody>
                  <a:tcPr anchor="ctr"/>
                </a:tc>
                <a:tc>
                  <a:txBody>
                    <a:bodyPr/>
                    <a:lstStyle/>
                    <a:p>
                      <a:pPr algn="ctr"/>
                      <a:r>
                        <a:rPr lang="en-US" sz="700" dirty="0" smtClean="0"/>
                        <a:t>1.1615</a:t>
                      </a:r>
                      <a:endParaRPr lang="en-US" sz="700" dirty="0"/>
                    </a:p>
                  </a:txBody>
                  <a:tcPr anchor="ct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326879740"/>
              </p:ext>
            </p:extLst>
          </p:nvPr>
        </p:nvGraphicFramePr>
        <p:xfrm>
          <a:off x="8455136" y="509780"/>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0.6911</a:t>
                      </a:r>
                      <a:endParaRPr lang="en-US" sz="700" dirty="0"/>
                    </a:p>
                  </a:txBody>
                  <a:tcPr anchor="ctr"/>
                </a:tc>
                <a:tc>
                  <a:txBody>
                    <a:bodyPr/>
                    <a:lstStyle/>
                    <a:p>
                      <a:pPr algn="ctr"/>
                      <a:r>
                        <a:rPr lang="en-US" sz="700" dirty="0" smtClean="0"/>
                        <a:t>15.528</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0.0862</a:t>
                      </a:r>
                      <a:endParaRPr lang="en-US" sz="700" dirty="0"/>
                    </a:p>
                  </a:txBody>
                  <a:tcPr anchor="ctr"/>
                </a:tc>
                <a:tc>
                  <a:txBody>
                    <a:bodyPr/>
                    <a:lstStyle/>
                    <a:p>
                      <a:pPr algn="ctr"/>
                      <a:r>
                        <a:rPr lang="en-US" sz="700" dirty="0" smtClean="0"/>
                        <a:t>1.162</a:t>
                      </a:r>
                      <a:endParaRPr lang="en-US" sz="700" dirty="0"/>
                    </a:p>
                  </a:txBody>
                  <a:tcPr anchor="ctr"/>
                </a:tc>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2740866515"/>
              </p:ext>
            </p:extLst>
          </p:nvPr>
        </p:nvGraphicFramePr>
        <p:xfrm>
          <a:off x="10049933" y="5579164"/>
          <a:ext cx="1822075" cy="594360"/>
        </p:xfrm>
        <a:graphic>
          <a:graphicData uri="http://schemas.openxmlformats.org/drawingml/2006/table">
            <a:tbl>
              <a:tblPr firstRow="1" bandRow="1">
                <a:tableStyleId>{073A0DAA-6AF3-43AB-8588-CEC1D06C72B9}</a:tableStyleId>
              </a:tblPr>
              <a:tblGrid>
                <a:gridCol w="450475"/>
                <a:gridCol w="474133"/>
                <a:gridCol w="448734"/>
                <a:gridCol w="448733"/>
              </a:tblGrid>
              <a:tr h="0">
                <a:tc>
                  <a:txBody>
                    <a:bodyPr/>
                    <a:lstStyle/>
                    <a:p>
                      <a:pPr algn="ctr"/>
                      <a:endParaRPr lang="en-US" sz="700" dirty="0"/>
                    </a:p>
                  </a:txBody>
                  <a:tcPr anchor="ctr"/>
                </a:tc>
                <a:tc>
                  <a:txBody>
                    <a:bodyPr/>
                    <a:lstStyle/>
                    <a:p>
                      <a:pPr algn="ctr"/>
                      <a:r>
                        <a:rPr lang="en-US" sz="700" dirty="0" smtClean="0"/>
                        <a:t>P value</a:t>
                      </a:r>
                      <a:endParaRPr lang="en-US" sz="700" dirty="0"/>
                    </a:p>
                  </a:txBody>
                  <a:tcPr anchor="ctr"/>
                </a:tc>
                <a:tc>
                  <a:txBody>
                    <a:bodyPr/>
                    <a:lstStyle/>
                    <a:p>
                      <a:pPr algn="ctr"/>
                      <a:r>
                        <a:rPr lang="en-US" sz="700" dirty="0" smtClean="0"/>
                        <a:t>R2</a:t>
                      </a:r>
                      <a:endParaRPr lang="en-US" sz="700" dirty="0"/>
                    </a:p>
                  </a:txBody>
                  <a:tcPr anchor="ctr"/>
                </a:tc>
                <a:tc>
                  <a:txBody>
                    <a:bodyPr/>
                    <a:lstStyle/>
                    <a:p>
                      <a:pPr algn="ctr"/>
                      <a:r>
                        <a:rPr lang="en-US" sz="700" dirty="0" smtClean="0"/>
                        <a:t>F</a:t>
                      </a:r>
                      <a:r>
                        <a:rPr lang="en-US" sz="700" baseline="0" dirty="0" smtClean="0"/>
                        <a:t> value</a:t>
                      </a:r>
                      <a:endParaRPr lang="en-US" sz="700" dirty="0"/>
                    </a:p>
                  </a:txBody>
                  <a:tcPr anchor="ctr"/>
                </a:tc>
              </a:tr>
              <a:tr h="0">
                <a:tc>
                  <a:txBody>
                    <a:bodyPr/>
                    <a:lstStyle/>
                    <a:p>
                      <a:pPr algn="ctr"/>
                      <a:r>
                        <a:rPr lang="en-US" sz="700" dirty="0" err="1" smtClean="0"/>
                        <a:t>MeJA</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0.6568</a:t>
                      </a:r>
                      <a:endParaRPr lang="en-US" sz="700" dirty="0"/>
                    </a:p>
                  </a:txBody>
                  <a:tcPr anchor="ctr"/>
                </a:tc>
                <a:tc>
                  <a:txBody>
                    <a:bodyPr/>
                    <a:lstStyle/>
                    <a:p>
                      <a:pPr algn="ctr"/>
                      <a:r>
                        <a:rPr lang="en-US" sz="700" dirty="0" smtClean="0"/>
                        <a:t>14.152</a:t>
                      </a:r>
                      <a:endParaRPr lang="en-US" sz="700" dirty="0"/>
                    </a:p>
                  </a:txBody>
                  <a:tcPr anchor="ctr"/>
                </a:tc>
              </a:tr>
              <a:tr h="0">
                <a:tc>
                  <a:txBody>
                    <a:bodyPr/>
                    <a:lstStyle/>
                    <a:p>
                      <a:pPr algn="ctr"/>
                      <a:r>
                        <a:rPr lang="en-US" sz="700" dirty="0" smtClean="0"/>
                        <a:t>Block</a:t>
                      </a:r>
                      <a:endParaRPr lang="en-US" sz="700" dirty="0"/>
                    </a:p>
                  </a:txBody>
                  <a:tcPr anchor="ctr"/>
                </a:tc>
                <a:tc>
                  <a:txBody>
                    <a:bodyPr/>
                    <a:lstStyle/>
                    <a:p>
                      <a:pPr algn="ctr"/>
                      <a:r>
                        <a:rPr lang="en-US" sz="700" dirty="0" smtClean="0"/>
                        <a:t>&gt;0.001</a:t>
                      </a:r>
                      <a:endParaRPr lang="en-US" sz="700" dirty="0"/>
                    </a:p>
                  </a:txBody>
                  <a:tcPr anchor="ctr"/>
                </a:tc>
                <a:tc>
                  <a:txBody>
                    <a:bodyPr/>
                    <a:lstStyle/>
                    <a:p>
                      <a:pPr algn="ctr"/>
                      <a:r>
                        <a:rPr lang="en-US" sz="700" dirty="0" smtClean="0"/>
                        <a:t>0.1110</a:t>
                      </a:r>
                      <a:endParaRPr lang="en-US" sz="700" dirty="0"/>
                    </a:p>
                  </a:txBody>
                  <a:tcPr anchor="ctr"/>
                </a:tc>
                <a:tc>
                  <a:txBody>
                    <a:bodyPr/>
                    <a:lstStyle/>
                    <a:p>
                      <a:pPr algn="ctr"/>
                      <a:r>
                        <a:rPr lang="en-US" sz="700" dirty="0" smtClean="0"/>
                        <a:t>1.436</a:t>
                      </a:r>
                      <a:endParaRPr lang="en-US" sz="700" dirty="0"/>
                    </a:p>
                  </a:txBody>
                  <a:tcPr anchor="ctr"/>
                </a:tc>
              </a:tr>
            </a:tbl>
          </a:graphicData>
        </a:graphic>
      </p:graphicFrame>
    </p:spTree>
    <p:extLst>
      <p:ext uri="{BB962C8B-B14F-4D97-AF65-F5344CB8AC3E}">
        <p14:creationId xmlns:p14="http://schemas.microsoft.com/office/powerpoint/2010/main" val="4882362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dirty="0" err="1"/>
              <a:t>Neutral_heat_trees</a:t>
            </a:r>
            <a:r>
              <a:rPr lang="en-US" dirty="0"/>
              <a:t>: Matrix of heat trees showing differential abundance of ASVs occurring above the expected </a:t>
            </a:r>
            <a:r>
              <a:rPr lang="en-US" dirty="0" err="1"/>
              <a:t>tresholds</a:t>
            </a:r>
            <a:r>
              <a:rPr lang="en-US" dirty="0"/>
              <a:t> in a neutral model for </a:t>
            </a:r>
            <a:r>
              <a:rPr lang="en-US" i="1" dirty="0"/>
              <a:t>A. thaliana</a:t>
            </a:r>
            <a:r>
              <a:rPr lang="en-US" dirty="0"/>
              <a:t> (A) and </a:t>
            </a:r>
            <a:r>
              <a:rPr lang="en-US" i="1" dirty="0"/>
              <a:t>B </a:t>
            </a:r>
            <a:r>
              <a:rPr lang="en-US" i="1" dirty="0" err="1"/>
              <a:t>oleracea</a:t>
            </a:r>
            <a:r>
              <a:rPr lang="en-US" dirty="0"/>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dirty="0"/>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dirty="0"/>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938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7" y="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198"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8" y="28956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1701" y="114300"/>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6497" y="3009899"/>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figure_alpha_correlation_obs</a:t>
            </a:r>
            <a:r>
              <a:rPr lang="en-US" dirty="0"/>
              <a:t>: Correlation between the observed taxa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spTree>
    <p:extLst>
      <p:ext uri="{BB962C8B-B14F-4D97-AF65-F5344CB8AC3E}">
        <p14:creationId xmlns:p14="http://schemas.microsoft.com/office/powerpoint/2010/main" val="28472591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2117" y="5885934"/>
            <a:ext cx="11624679" cy="923330"/>
          </a:xfrm>
          <a:prstGeom prst="rect">
            <a:avLst/>
          </a:prstGeom>
        </p:spPr>
        <p:txBody>
          <a:bodyPr wrap="square">
            <a:spAutoFit/>
          </a:bodyPr>
          <a:lstStyle/>
          <a:p>
            <a:r>
              <a:rPr lang="en-US" b="1" dirty="0" err="1"/>
              <a:t>figure_alpha_correlation_shannon</a:t>
            </a:r>
            <a:r>
              <a:rPr lang="en-US" dirty="0"/>
              <a:t>: Correlation between the Shannon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7"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76"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611" y="19127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278" y="314273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669" y="140678"/>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8520" y="3051281"/>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1243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86"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012"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456" y="266834"/>
            <a:ext cx="3659048" cy="219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3" y="298727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64" y="165799"/>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83660" y="5538310"/>
            <a:ext cx="11624679" cy="1200329"/>
          </a:xfrm>
          <a:prstGeom prst="rect">
            <a:avLst/>
          </a:prstGeom>
        </p:spPr>
        <p:txBody>
          <a:bodyPr wrap="square">
            <a:spAutoFit/>
          </a:bodyPr>
          <a:lstStyle/>
          <a:p>
            <a:r>
              <a:rPr lang="en-US" b="1" dirty="0" err="1"/>
              <a:t>figure_alpha_correlation_Simpson</a:t>
            </a:r>
            <a:r>
              <a:rPr lang="en-US" dirty="0"/>
              <a:t>: Correlation between the </a:t>
            </a:r>
            <a:r>
              <a:rPr lang="en-US" b="1" u="sng" dirty="0" err="1"/>
              <a:t>simpson</a:t>
            </a:r>
            <a:r>
              <a:rPr lang="en-US" dirty="0"/>
              <a:t> diversity in the </a:t>
            </a:r>
            <a:r>
              <a:rPr lang="en-US" dirty="0" err="1"/>
              <a:t>neutraly</a:t>
            </a:r>
            <a:r>
              <a:rPr lang="en-US" dirty="0"/>
              <a:t>-selected subset with the full dataset, for Class (left), Order (center), and Family (right) in A. thaliana (top) and B. </a:t>
            </a:r>
            <a:r>
              <a:rPr lang="en-US" dirty="0" err="1"/>
              <a:t>oleraceae</a:t>
            </a:r>
            <a:r>
              <a:rPr lang="en-US" dirty="0"/>
              <a:t> (bottom)</a:t>
            </a:r>
          </a:p>
          <a:p>
            <a:r>
              <a:rPr lang="en-US" dirty="0"/>
              <a:t>(MAYBE WE SHOULD SHOW RESIDUALS TO THE FIT??) MAYBE REMOVE THE CLASS LEVEL FIGURE AS ORDER AD FAMILY ARE MORE RELEVANT</a:t>
            </a:r>
          </a:p>
        </p:txBody>
      </p:sp>
    </p:spTree>
    <p:extLst>
      <p:ext uri="{BB962C8B-B14F-4D97-AF65-F5344CB8AC3E}">
        <p14:creationId xmlns:p14="http://schemas.microsoft.com/office/powerpoint/2010/main" val="8555160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750" y="5730927"/>
            <a:ext cx="12000250" cy="1200329"/>
          </a:xfrm>
          <a:prstGeom prst="rect">
            <a:avLst/>
          </a:prstGeom>
        </p:spPr>
        <p:txBody>
          <a:bodyPr wrap="square">
            <a:spAutoFit/>
          </a:bodyPr>
          <a:lstStyle/>
          <a:p>
            <a:r>
              <a:rPr lang="en-US" b="1" dirty="0" err="1" smtClean="0"/>
              <a:t>figure_alpha_correlation_Family</a:t>
            </a:r>
            <a:r>
              <a:rPr lang="en-US" b="1" smtClean="0"/>
              <a:t>: </a:t>
            </a:r>
            <a:r>
              <a:rPr lang="en-US" smtClean="0"/>
              <a:t>Correlation of  alpha </a:t>
            </a:r>
            <a:r>
              <a:rPr lang="en-US" dirty="0" smtClean="0"/>
              <a:t>diversity indexes within families </a:t>
            </a:r>
            <a:r>
              <a:rPr lang="en-US" dirty="0"/>
              <a:t>in the </a:t>
            </a:r>
            <a:r>
              <a:rPr lang="en-US" dirty="0" err="1"/>
              <a:t>neutraly</a:t>
            </a:r>
            <a:r>
              <a:rPr lang="en-US" dirty="0"/>
              <a:t>-selected subset </a:t>
            </a:r>
            <a:r>
              <a:rPr lang="en-US" dirty="0" smtClean="0"/>
              <a:t>and in </a:t>
            </a:r>
            <a:r>
              <a:rPr lang="en-US" dirty="0"/>
              <a:t>the full </a:t>
            </a:r>
            <a:r>
              <a:rPr lang="en-US" dirty="0" smtClean="0"/>
              <a:t>dataset. The blue lines indicate a loess regression, and the shaded area indicates confidence intervals. The diversity indexes </a:t>
            </a:r>
            <a:r>
              <a:rPr lang="en-US" dirty="0" err="1" smtClean="0"/>
              <a:t>analysed</a:t>
            </a:r>
            <a:r>
              <a:rPr lang="en-US" dirty="0" smtClean="0"/>
              <a:t> are Observed number of taxa(left</a:t>
            </a:r>
            <a:r>
              <a:rPr lang="en-US" dirty="0"/>
              <a:t>), </a:t>
            </a:r>
            <a:r>
              <a:rPr lang="en-US" dirty="0" smtClean="0"/>
              <a:t>Shannon (center</a:t>
            </a:r>
            <a:r>
              <a:rPr lang="en-US" dirty="0"/>
              <a:t>), and </a:t>
            </a:r>
            <a:r>
              <a:rPr lang="en-US" dirty="0" smtClean="0"/>
              <a:t>Simpson (right</a:t>
            </a:r>
            <a:r>
              <a:rPr lang="en-US" dirty="0"/>
              <a:t>) in A. thaliana (top) and B. </a:t>
            </a:r>
            <a:r>
              <a:rPr lang="en-US" dirty="0" err="1"/>
              <a:t>oleraceae</a:t>
            </a:r>
            <a:r>
              <a:rPr lang="en-US" dirty="0"/>
              <a:t> (bottom</a:t>
            </a:r>
            <a:r>
              <a:rPr lang="en-US" dirty="0" smtClean="0"/>
              <a:t>)</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02" y="3264223"/>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78" y="436236"/>
            <a:ext cx="3657600" cy="218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343" y="91673"/>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260" y="290602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01" y="91673"/>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97" y="2987272"/>
            <a:ext cx="39102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0147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72226"/>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47" y="172226"/>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4640" y="437011"/>
            <a:ext cx="388248" cy="369332"/>
          </a:xfrm>
          <a:prstGeom prst="rect">
            <a:avLst/>
          </a:prstGeom>
          <a:noFill/>
        </p:spPr>
        <p:txBody>
          <a:bodyPr wrap="none" rtlCol="0">
            <a:spAutoFit/>
          </a:bodyPr>
          <a:lstStyle/>
          <a:p>
            <a:r>
              <a:rPr lang="en-US" dirty="0"/>
              <a:t>A)</a:t>
            </a:r>
          </a:p>
        </p:txBody>
      </p:sp>
      <p:sp>
        <p:nvSpPr>
          <p:cNvPr id="6" name="TextBox 5"/>
          <p:cNvSpPr txBox="1"/>
          <p:nvPr/>
        </p:nvSpPr>
        <p:spPr>
          <a:xfrm>
            <a:off x="5004916" y="437011"/>
            <a:ext cx="388248" cy="369332"/>
          </a:xfrm>
          <a:prstGeom prst="rect">
            <a:avLst/>
          </a:prstGeom>
          <a:noFill/>
        </p:spPr>
        <p:txBody>
          <a:bodyPr wrap="none" rtlCol="0">
            <a:spAutoFit/>
          </a:bodyPr>
          <a:lstStyle/>
          <a:p>
            <a:r>
              <a:rPr lang="en-US" dirty="0"/>
              <a:t>B)</a:t>
            </a:r>
          </a:p>
        </p:txBody>
      </p:sp>
      <p:sp>
        <p:nvSpPr>
          <p:cNvPr id="7" name="TextBox 6"/>
          <p:cNvSpPr txBox="1"/>
          <p:nvPr/>
        </p:nvSpPr>
        <p:spPr>
          <a:xfrm>
            <a:off x="304149" y="4054435"/>
            <a:ext cx="8932333" cy="646331"/>
          </a:xfrm>
          <a:prstGeom prst="rect">
            <a:avLst/>
          </a:prstGeom>
          <a:noFill/>
        </p:spPr>
        <p:txBody>
          <a:bodyPr wrap="square" rtlCol="0">
            <a:spAutoFit/>
          </a:bodyPr>
          <a:lstStyle/>
          <a:p>
            <a:r>
              <a:rPr lang="en-US" b="1" dirty="0" err="1"/>
              <a:t>Figure_alpha_diversity</a:t>
            </a:r>
            <a:r>
              <a:rPr lang="en-US" dirty="0"/>
              <a:t>: Observed number of taxa (A) and Shannon diversity index (B) of the microbial communities across plant species, sample types and Stress treatments</a:t>
            </a:r>
          </a:p>
        </p:txBody>
      </p:sp>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25" t="83704" r="67500" b="6111"/>
          <a:stretch/>
        </p:blipFill>
        <p:spPr bwMode="auto">
          <a:xfrm>
            <a:off x="63249" y="4968278"/>
            <a:ext cx="2894101" cy="520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t="65000" r="68333" b="13704"/>
          <a:stretch/>
        </p:blipFill>
        <p:spPr bwMode="auto">
          <a:xfrm>
            <a:off x="63248" y="5571587"/>
            <a:ext cx="2894101" cy="109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62222" r="67396" b="7593"/>
          <a:stretch/>
        </p:blipFill>
        <p:spPr bwMode="auto">
          <a:xfrm>
            <a:off x="3021805" y="4968278"/>
            <a:ext cx="3316649" cy="172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362048" y="4915558"/>
            <a:ext cx="2874433" cy="1754326"/>
          </a:xfrm>
          <a:prstGeom prst="rect">
            <a:avLst/>
          </a:prstGeom>
          <a:noFill/>
        </p:spPr>
        <p:txBody>
          <a:bodyPr wrap="square" rtlCol="0">
            <a:spAutoFit/>
          </a:bodyPr>
          <a:lstStyle/>
          <a:p>
            <a:r>
              <a:rPr lang="en-US" b="1" dirty="0" err="1"/>
              <a:t>table_alpha_diversity_tests</a:t>
            </a:r>
            <a:r>
              <a:rPr lang="en-US" dirty="0"/>
              <a:t>: </a:t>
            </a:r>
            <a:r>
              <a:rPr lang="en-US" dirty="0" err="1"/>
              <a:t>anova</a:t>
            </a:r>
            <a:r>
              <a:rPr lang="en-US" dirty="0"/>
              <a:t> </a:t>
            </a:r>
            <a:r>
              <a:rPr lang="en-US" dirty="0" err="1"/>
              <a:t>tets</a:t>
            </a:r>
            <a:r>
              <a:rPr lang="en-US" dirty="0"/>
              <a:t> for </a:t>
            </a:r>
            <a:r>
              <a:rPr lang="en-US" dirty="0" err="1"/>
              <a:t>shannon</a:t>
            </a:r>
            <a:r>
              <a:rPr lang="en-US" dirty="0"/>
              <a:t> </a:t>
            </a:r>
            <a:r>
              <a:rPr lang="en-US" dirty="0" err="1"/>
              <a:t>diveristy</a:t>
            </a:r>
            <a:r>
              <a:rPr lang="en-US" dirty="0"/>
              <a:t> for a full model with all samples (left) and for each of the 4 data partitions (right)</a:t>
            </a:r>
          </a:p>
        </p:txBody>
      </p:sp>
      <p:pic>
        <p:nvPicPr>
          <p:cNvPr id="205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550" t="19670" r="57357" b="35309"/>
          <a:stretch/>
        </p:blipFill>
        <p:spPr bwMode="auto">
          <a:xfrm>
            <a:off x="10991923" y="5000976"/>
            <a:ext cx="1200077" cy="186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889" t="56537" r="60874" b="13821"/>
          <a:stretch/>
        </p:blipFill>
        <p:spPr bwMode="auto">
          <a:xfrm>
            <a:off x="9340911" y="5000976"/>
            <a:ext cx="1651012" cy="185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6364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4" y="142875"/>
            <a:ext cx="586648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7324" y="6041767"/>
            <a:ext cx="6662620" cy="646331"/>
          </a:xfrm>
          <a:prstGeom prst="rect">
            <a:avLst/>
          </a:prstGeom>
        </p:spPr>
        <p:txBody>
          <a:bodyPr wrap="square">
            <a:spAutoFit/>
          </a:bodyPr>
          <a:lstStyle/>
          <a:p>
            <a:r>
              <a:rPr lang="en-US" b="1" dirty="0" err="1"/>
              <a:t>Figure_alpha_diversity_above_expected</a:t>
            </a:r>
            <a:r>
              <a:rPr lang="en-US" b="1" dirty="0"/>
              <a:t>: </a:t>
            </a:r>
            <a:r>
              <a:rPr lang="en-US" dirty="0"/>
              <a:t>Shannon diversity index for taxa </a:t>
            </a:r>
            <a:r>
              <a:rPr lang="en-US" dirty="0" err="1"/>
              <a:t>higlighted</a:t>
            </a:r>
            <a:r>
              <a:rPr lang="en-US" dirty="0"/>
              <a:t> as above expected in the neutral models</a:t>
            </a:r>
          </a:p>
        </p:txBody>
      </p:sp>
      <p:sp>
        <p:nvSpPr>
          <p:cNvPr id="4" name="TextBox 3"/>
          <p:cNvSpPr txBox="1"/>
          <p:nvPr/>
        </p:nvSpPr>
        <p:spPr>
          <a:xfrm>
            <a:off x="0" y="-12700"/>
            <a:ext cx="1239442" cy="369332"/>
          </a:xfrm>
          <a:prstGeom prst="rect">
            <a:avLst/>
          </a:prstGeom>
          <a:noFill/>
        </p:spPr>
        <p:txBody>
          <a:bodyPr wrap="none" rtlCol="0">
            <a:spAutoFit/>
          </a:bodyPr>
          <a:lstStyle/>
          <a:p>
            <a:r>
              <a:rPr lang="en-US" dirty="0"/>
              <a:t>Chunk 4.11</a:t>
            </a:r>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04" t="8967" r="61250" b="51127"/>
          <a:stretch/>
        </p:blipFill>
        <p:spPr bwMode="auto">
          <a:xfrm>
            <a:off x="7981008" y="0"/>
            <a:ext cx="4144913" cy="58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981008" y="6023233"/>
            <a:ext cx="4320478" cy="646331"/>
          </a:xfrm>
          <a:prstGeom prst="rect">
            <a:avLst/>
          </a:prstGeom>
        </p:spPr>
        <p:txBody>
          <a:bodyPr wrap="none">
            <a:spAutoFit/>
          </a:bodyPr>
          <a:lstStyle/>
          <a:p>
            <a:r>
              <a:rPr lang="en-US" b="1" dirty="0" err="1"/>
              <a:t>table_alpha_diversity_above_expected</a:t>
            </a:r>
            <a:r>
              <a:rPr lang="en-US" dirty="0"/>
              <a:t>: </a:t>
            </a:r>
          </a:p>
          <a:p>
            <a:r>
              <a:rPr lang="en-US" dirty="0"/>
              <a:t>p values for </a:t>
            </a:r>
            <a:r>
              <a:rPr lang="en-US" dirty="0" err="1"/>
              <a:t>anova</a:t>
            </a:r>
            <a:r>
              <a:rPr lang="en-US" dirty="0"/>
              <a:t> tests in </a:t>
            </a:r>
            <a:r>
              <a:rPr lang="en-US" dirty="0" err="1"/>
              <a:t>shannon</a:t>
            </a:r>
            <a:r>
              <a:rPr lang="en-US" dirty="0"/>
              <a:t> diversity</a:t>
            </a:r>
          </a:p>
        </p:txBody>
      </p: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191" y="127000"/>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19" y="287806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42094" y="2350785"/>
            <a:ext cx="1811714" cy="261610"/>
          </a:xfrm>
          <a:prstGeom prst="rect">
            <a:avLst/>
          </a:prstGeom>
          <a:noFill/>
        </p:spPr>
        <p:txBody>
          <a:bodyPr wrap="none" rtlCol="0">
            <a:spAutoFit/>
          </a:bodyPr>
          <a:lstStyle/>
          <a:p>
            <a:r>
              <a:rPr lang="en-US" sz="1100" dirty="0"/>
              <a:t>Shannon </a:t>
            </a:r>
            <a:r>
              <a:rPr lang="en-US" sz="1100" dirty="0" err="1"/>
              <a:t>f_commonadaceae</a:t>
            </a:r>
            <a:endParaRPr lang="en-US" sz="1100" dirty="0"/>
          </a:p>
        </p:txBody>
      </p:sp>
      <p:sp>
        <p:nvSpPr>
          <p:cNvPr id="12" name="TextBox 11"/>
          <p:cNvSpPr txBox="1"/>
          <p:nvPr/>
        </p:nvSpPr>
        <p:spPr>
          <a:xfrm>
            <a:off x="528962" y="5112328"/>
            <a:ext cx="1923925" cy="261610"/>
          </a:xfrm>
          <a:prstGeom prst="rect">
            <a:avLst/>
          </a:prstGeom>
          <a:noFill/>
        </p:spPr>
        <p:txBody>
          <a:bodyPr wrap="none" rtlCol="0">
            <a:spAutoFit/>
          </a:bodyPr>
          <a:lstStyle/>
          <a:p>
            <a:r>
              <a:rPr lang="en-US" sz="1100" dirty="0"/>
              <a:t>Shannon f__</a:t>
            </a:r>
            <a:r>
              <a:rPr lang="en-US" sz="1100" dirty="0" err="1"/>
              <a:t>Chitinophagaceae</a:t>
            </a:r>
            <a:endParaRPr lang="en-US" sz="1100" dirty="0"/>
          </a:p>
        </p:txBody>
      </p:sp>
      <p:pic>
        <p:nvPicPr>
          <p:cNvPr id="1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270" y="3040463"/>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7230039" y="2481590"/>
            <a:ext cx="1410964" cy="261610"/>
          </a:xfrm>
          <a:prstGeom prst="rect">
            <a:avLst/>
          </a:prstGeom>
          <a:noFill/>
        </p:spPr>
        <p:txBody>
          <a:bodyPr wrap="none" rtlCol="0">
            <a:spAutoFit/>
          </a:bodyPr>
          <a:lstStyle/>
          <a:p>
            <a:r>
              <a:rPr lang="en-US" sz="1100" dirty="0"/>
              <a:t>Order o__</a:t>
            </a:r>
            <a:r>
              <a:rPr lang="en-US" sz="1100" dirty="0" err="1"/>
              <a:t>Rhizobiales</a:t>
            </a:r>
            <a:endParaRPr lang="en-US" sz="1100" dirty="0"/>
          </a:p>
        </p:txBody>
      </p:sp>
      <p:sp>
        <p:nvSpPr>
          <p:cNvPr id="15" name="TextBox 14"/>
          <p:cNvSpPr txBox="1"/>
          <p:nvPr/>
        </p:nvSpPr>
        <p:spPr>
          <a:xfrm>
            <a:off x="4072376" y="5243133"/>
            <a:ext cx="1574470" cy="261610"/>
          </a:xfrm>
          <a:prstGeom prst="rect">
            <a:avLst/>
          </a:prstGeom>
          <a:noFill/>
        </p:spPr>
        <p:txBody>
          <a:bodyPr wrap="none" rtlCol="0">
            <a:spAutoFit/>
          </a:bodyPr>
          <a:lstStyle/>
          <a:p>
            <a:r>
              <a:rPr lang="en-US" sz="1100" dirty="0"/>
              <a:t>Shannon o__</a:t>
            </a:r>
            <a:r>
              <a:rPr lang="en-US" sz="1100" dirty="0" err="1"/>
              <a:t>Rhizobiales</a:t>
            </a:r>
            <a:endParaRPr lang="en-US" sz="1100" dirty="0"/>
          </a:p>
        </p:txBody>
      </p:sp>
      <p:sp>
        <p:nvSpPr>
          <p:cNvPr id="16" name="TextBox 15"/>
          <p:cNvSpPr txBox="1"/>
          <p:nvPr/>
        </p:nvSpPr>
        <p:spPr>
          <a:xfrm>
            <a:off x="1171730" y="2343045"/>
            <a:ext cx="1802096" cy="261610"/>
          </a:xfrm>
          <a:prstGeom prst="rect">
            <a:avLst/>
          </a:prstGeom>
          <a:noFill/>
        </p:spPr>
        <p:txBody>
          <a:bodyPr wrap="none" rtlCol="0">
            <a:spAutoFit/>
          </a:bodyPr>
          <a:lstStyle/>
          <a:p>
            <a:r>
              <a:rPr lang="en-US" sz="1100" dirty="0"/>
              <a:t>Shannon all Above expected</a:t>
            </a:r>
          </a:p>
        </p:txBody>
      </p:sp>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0" y="-467199"/>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3863717"/>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9873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9677" y="380555"/>
            <a:ext cx="2564787" cy="2308324"/>
          </a:xfrm>
          <a:prstGeom prst="rect">
            <a:avLst/>
          </a:prstGeom>
        </p:spPr>
        <p:txBody>
          <a:bodyPr wrap="square">
            <a:spAutoFit/>
          </a:bodyPr>
          <a:lstStyle/>
          <a:p>
            <a:r>
              <a:rPr lang="en-US" dirty="0"/>
              <a:t>Figure_deseq2_heatmap:</a:t>
            </a:r>
          </a:p>
          <a:p>
            <a:r>
              <a:rPr lang="en-US" dirty="0"/>
              <a:t>Bi-cluster </a:t>
            </a:r>
            <a:r>
              <a:rPr lang="en-US" dirty="0" err="1"/>
              <a:t>heatmaps</a:t>
            </a:r>
            <a:r>
              <a:rPr lang="en-US" dirty="0"/>
              <a:t> of differentially abundant ASVs according sample groups. Treatment samples did not cluster </a:t>
            </a:r>
            <a:r>
              <a:rPr lang="en-US" dirty="0" err="1"/>
              <a:t>togetehr</a:t>
            </a:r>
            <a:r>
              <a:rPr lang="en-US" dirty="0"/>
              <a:t> in this analysis</a:t>
            </a:r>
          </a:p>
          <a:p>
            <a:r>
              <a:rPr lang="en-US" dirty="0"/>
              <a:t>(version1: 1 </a:t>
            </a:r>
            <a:r>
              <a:rPr lang="en-US" dirty="0" err="1"/>
              <a:t>heatmap</a:t>
            </a:r>
            <a:r>
              <a:rPr lang="en-US" dirty="0"/>
              <a:t>)</a:t>
            </a:r>
          </a:p>
        </p:txBody>
      </p:sp>
      <p:sp>
        <p:nvSpPr>
          <p:cNvPr id="4" name="AutoShape 6" descr="http://127.0.0.1:28777/graphics/340848b8-0fe1-4f97-ad99-4deeb8693b29.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23811" cy="652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807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 xmlns:a16="http://schemas.microsoft.com/office/drawing/2014/main" id="{3C75C7CE-3187-4C14-91C7-9EFC6FBDA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374" y="0"/>
            <a:ext cx="8373626" cy="6858000"/>
          </a:xfrm>
          <a:prstGeom prst="rect">
            <a:avLst/>
          </a:prstGeom>
        </p:spPr>
      </p:pic>
      <p:sp>
        <p:nvSpPr>
          <p:cNvPr id="4" name="Title 1">
            <a:extLst>
              <a:ext uri="{FF2B5EF4-FFF2-40B4-BE49-F238E27FC236}">
                <a16:creationId xmlns="" xmlns:a16="http://schemas.microsoft.com/office/drawing/2014/main" id="{24E69A13-359E-4B92-B1B0-6825425923E5}"/>
              </a:ext>
            </a:extLst>
          </p:cNvPr>
          <p:cNvSpPr txBox="1">
            <a:spLocks/>
          </p:cNvSpPr>
          <p:nvPr/>
        </p:nvSpPr>
        <p:spPr>
          <a:xfrm>
            <a:off x="351503" y="291383"/>
            <a:ext cx="3466871" cy="134568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MeJA screening– Phenology (2)</a:t>
            </a:r>
          </a:p>
        </p:txBody>
      </p:sp>
      <p:sp>
        <p:nvSpPr>
          <p:cNvPr id="5" name="TextBox 4">
            <a:extLst>
              <a:ext uri="{FF2B5EF4-FFF2-40B4-BE49-F238E27FC236}">
                <a16:creationId xmlns="" xmlns:a16="http://schemas.microsoft.com/office/drawing/2014/main" id="{C964114E-118E-4145-B32C-39350CB37FAC}"/>
              </a:ext>
            </a:extLst>
          </p:cNvPr>
          <p:cNvSpPr txBox="1"/>
          <p:nvPr/>
        </p:nvSpPr>
        <p:spPr>
          <a:xfrm>
            <a:off x="351503" y="1928453"/>
            <a:ext cx="2788584" cy="646331"/>
          </a:xfrm>
          <a:prstGeom prst="rect">
            <a:avLst/>
          </a:prstGeom>
          <a:noFill/>
        </p:spPr>
        <p:txBody>
          <a:bodyPr wrap="none" rtlCol="0">
            <a:spAutoFit/>
          </a:bodyPr>
          <a:lstStyle/>
          <a:p>
            <a:r>
              <a:rPr lang="en-US" b="1" dirty="0"/>
              <a:t>Plot: Same as last slide but </a:t>
            </a:r>
          </a:p>
          <a:p>
            <a:r>
              <a:rPr lang="en-US" b="1" dirty="0"/>
              <a:t>separated by species </a:t>
            </a:r>
          </a:p>
        </p:txBody>
      </p:sp>
      <p:sp>
        <p:nvSpPr>
          <p:cNvPr id="7" name="TextBox 6">
            <a:extLst>
              <a:ext uri="{FF2B5EF4-FFF2-40B4-BE49-F238E27FC236}">
                <a16:creationId xmlns="" xmlns:a16="http://schemas.microsoft.com/office/drawing/2014/main" id="{EB956214-70D3-4134-A571-09570B48E90C}"/>
              </a:ext>
            </a:extLst>
          </p:cNvPr>
          <p:cNvSpPr txBox="1"/>
          <p:nvPr/>
        </p:nvSpPr>
        <p:spPr>
          <a:xfrm>
            <a:off x="351503" y="5735293"/>
            <a:ext cx="2588529" cy="646331"/>
          </a:xfrm>
          <a:prstGeom prst="rect">
            <a:avLst/>
          </a:prstGeom>
          <a:noFill/>
        </p:spPr>
        <p:txBody>
          <a:bodyPr wrap="none" rtlCol="0">
            <a:spAutoFit/>
          </a:bodyPr>
          <a:lstStyle/>
          <a:p>
            <a:r>
              <a:rPr lang="en-US" dirty="0">
                <a:hlinkClick r:id="rId3"/>
              </a:rPr>
              <a:t>Raw Data: rounds 1 and 2</a:t>
            </a:r>
            <a:br>
              <a:rPr lang="en-US" dirty="0">
                <a:hlinkClick r:id="rId3"/>
              </a:rPr>
            </a:br>
            <a:r>
              <a:rPr lang="en-US" dirty="0" err="1"/>
              <a:t>Phenology_raw</a:t>
            </a:r>
            <a:r>
              <a:rPr lang="en-US" dirty="0"/>
              <a:t> tab</a:t>
            </a:r>
          </a:p>
        </p:txBody>
      </p:sp>
    </p:spTree>
    <p:extLst>
      <p:ext uri="{BB962C8B-B14F-4D97-AF65-F5344CB8AC3E}">
        <p14:creationId xmlns:p14="http://schemas.microsoft.com/office/powerpoint/2010/main" val="4242235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C6C53BF-DB2C-4F5E-8AE7-91262A4E151C}"/>
              </a:ext>
            </a:extLst>
          </p:cNvPr>
          <p:cNvSpPr txBox="1"/>
          <p:nvPr/>
        </p:nvSpPr>
        <p:spPr>
          <a:xfrm>
            <a:off x="0" y="5357642"/>
            <a:ext cx="7391400" cy="1477328"/>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set indicates samples included in the model; </a:t>
            </a:r>
            <a:r>
              <a:rPr lang="en-US" dirty="0"/>
              <a:t>Model indicated </a:t>
            </a:r>
            <a:r>
              <a:rPr lang="en-US" dirty="0" err="1"/>
              <a:t>wetehr</a:t>
            </a:r>
            <a:r>
              <a:rPr lang="en-US" dirty="0"/>
              <a:t> we utilized the full community or the Boruta-selected features as an input; Accuracy and Kappa are defined in the methods section; a fold-gain in accuracy and kappa when using the Boruta feature selection is also indicated. </a:t>
            </a:r>
            <a:endParaRPr lang="nl-NL" dirty="0"/>
          </a:p>
        </p:txBody>
      </p:sp>
      <p:graphicFrame>
        <p:nvGraphicFramePr>
          <p:cNvPr id="6" name="Table 5">
            <a:extLst>
              <a:ext uri="{FF2B5EF4-FFF2-40B4-BE49-F238E27FC236}">
                <a16:creationId xmlns="" xmlns:a16="http://schemas.microsoft.com/office/drawing/2014/main" id="{512F3E87-2B92-4FB1-85B1-48AC121700D4}"/>
              </a:ext>
            </a:extLst>
          </p:cNvPr>
          <p:cNvGraphicFramePr>
            <a:graphicFrameLocks noGrp="1"/>
          </p:cNvGraphicFramePr>
          <p:nvPr>
            <p:extLst>
              <p:ext uri="{D42A27DB-BD31-4B8C-83A1-F6EECF244321}">
                <p14:modId xmlns:p14="http://schemas.microsoft.com/office/powerpoint/2010/main" val="201094970"/>
              </p:ext>
            </p:extLst>
          </p:nvPr>
        </p:nvGraphicFramePr>
        <p:xfrm>
          <a:off x="37341" y="23030"/>
          <a:ext cx="5413890" cy="5081092"/>
        </p:xfrm>
        <a:graphic>
          <a:graphicData uri="http://schemas.openxmlformats.org/drawingml/2006/table">
            <a:tbl>
              <a:tblPr firstRow="1" bandRow="1">
                <a:tableStyleId>{5C22544A-7EE6-4342-B048-85BDC9FD1C3A}</a:tableStyleId>
              </a:tblPr>
              <a:tblGrid>
                <a:gridCol w="1257810">
                  <a:extLst>
                    <a:ext uri="{9D8B030D-6E8A-4147-A177-3AD203B41FA5}">
                      <a16:colId xmlns="" xmlns:a16="http://schemas.microsoft.com/office/drawing/2014/main" val="20000"/>
                    </a:ext>
                  </a:extLst>
                </a:gridCol>
                <a:gridCol w="851149">
                  <a:extLst>
                    <a:ext uri="{9D8B030D-6E8A-4147-A177-3AD203B41FA5}">
                      <a16:colId xmlns="" xmlns:a16="http://schemas.microsoft.com/office/drawing/2014/main" val="20001"/>
                    </a:ext>
                  </a:extLst>
                </a:gridCol>
                <a:gridCol w="944810">
                  <a:extLst>
                    <a:ext uri="{9D8B030D-6E8A-4147-A177-3AD203B41FA5}">
                      <a16:colId xmlns="" xmlns:a16="http://schemas.microsoft.com/office/drawing/2014/main" val="461250481"/>
                    </a:ext>
                  </a:extLst>
                </a:gridCol>
                <a:gridCol w="1150299">
                  <a:extLst>
                    <a:ext uri="{9D8B030D-6E8A-4147-A177-3AD203B41FA5}">
                      <a16:colId xmlns="" xmlns:a16="http://schemas.microsoft.com/office/drawing/2014/main" val="20002"/>
                    </a:ext>
                  </a:extLst>
                </a:gridCol>
                <a:gridCol w="1209822">
                  <a:extLst>
                    <a:ext uri="{9D8B030D-6E8A-4147-A177-3AD203B41FA5}">
                      <a16:colId xmlns="" xmlns:a16="http://schemas.microsoft.com/office/drawing/2014/main" val="20004"/>
                    </a:ext>
                  </a:extLst>
                </a:gridCol>
              </a:tblGrid>
              <a:tr h="651319">
                <a:tc>
                  <a:txBody>
                    <a:bodyPr/>
                    <a:lstStyle/>
                    <a:p>
                      <a:pPr algn="ctr"/>
                      <a:r>
                        <a:rPr lang="en-US" sz="2000" dirty="0"/>
                        <a:t>Sample Set</a:t>
                      </a:r>
                    </a:p>
                  </a:txBody>
                  <a:tcPr anchor="ctr"/>
                </a:tc>
                <a:tc>
                  <a:txBody>
                    <a:bodyPr/>
                    <a:lstStyle/>
                    <a:p>
                      <a:r>
                        <a:rPr lang="en-US" dirty="0"/>
                        <a:t>Model</a:t>
                      </a:r>
                    </a:p>
                  </a:txBody>
                  <a:tcPr anchor="ctr"/>
                </a:tc>
                <a:tc>
                  <a:txBody>
                    <a:bodyPr/>
                    <a:lstStyle/>
                    <a:p>
                      <a:pPr algn="ctr"/>
                      <a:r>
                        <a:rPr lang="en-US" sz="2000" dirty="0"/>
                        <a:t>ASVs input</a:t>
                      </a:r>
                    </a:p>
                  </a:txBody>
                  <a:tcPr anchor="ctr"/>
                </a:tc>
                <a:tc>
                  <a:txBody>
                    <a:bodyPr/>
                    <a:lstStyle/>
                    <a:p>
                      <a:pPr algn="ctr"/>
                      <a:r>
                        <a:rPr lang="en-US" sz="2000" dirty="0"/>
                        <a:t>Accuracy</a:t>
                      </a:r>
                    </a:p>
                  </a:txBody>
                  <a:tcPr anchor="ctr"/>
                </a:tc>
                <a:tc>
                  <a:txBody>
                    <a:bodyPr/>
                    <a:lstStyle/>
                    <a:p>
                      <a:pPr algn="ctr"/>
                      <a:r>
                        <a:rPr lang="en-US" sz="2000" dirty="0"/>
                        <a:t>Kappa</a:t>
                      </a:r>
                    </a:p>
                  </a:txBody>
                  <a:tcPr anchor="ctr"/>
                </a:tc>
                <a:extLst>
                  <a:ext uri="{0D108BD9-81ED-4DB2-BD59-A6C34878D82A}">
                    <a16:rowId xmlns="" xmlns:a16="http://schemas.microsoft.com/office/drawing/2014/main" val="10000"/>
                  </a:ext>
                </a:extLst>
              </a:tr>
              <a:tr h="552205">
                <a:tc rowSpan="2">
                  <a:txBody>
                    <a:bodyPr/>
                    <a:lstStyle/>
                    <a:p>
                      <a:pPr algn="ctr"/>
                      <a:r>
                        <a:rPr lang="en-US" sz="2000" dirty="0" err="1"/>
                        <a:t>AT_root</a:t>
                      </a:r>
                      <a:endParaRPr lang="en-US" sz="2000" dirty="0"/>
                    </a:p>
                    <a:p>
                      <a:pPr algn="ctr"/>
                      <a:r>
                        <a:rPr lang="en-US" sz="2000" dirty="0"/>
                        <a:t>(n = 22)</a:t>
                      </a:r>
                    </a:p>
                  </a:txBody>
                  <a:tcPr anchor="ctr"/>
                </a:tc>
                <a:tc>
                  <a:txBody>
                    <a:bodyPr/>
                    <a:lstStyle/>
                    <a:p>
                      <a:pPr algn="ctr"/>
                      <a:r>
                        <a:rPr lang="en-US" sz="1100" dirty="0"/>
                        <a:t>Full community  RF</a:t>
                      </a:r>
                    </a:p>
                  </a:txBody>
                  <a:tcPr anchor="ctr"/>
                </a:tc>
                <a:tc>
                  <a:txBody>
                    <a:bodyPr/>
                    <a:lstStyle/>
                    <a:p>
                      <a:pPr algn="ctr"/>
                      <a:r>
                        <a:rPr lang="en-US" sz="1100" dirty="0"/>
                        <a:t>2690</a:t>
                      </a:r>
                    </a:p>
                  </a:txBody>
                  <a:tcPr anchor="ctr"/>
                </a:tc>
                <a:tc>
                  <a:txBody>
                    <a:bodyPr/>
                    <a:lstStyle/>
                    <a:p>
                      <a:pPr algn="ctr"/>
                      <a:r>
                        <a:rPr lang="en-US" sz="1100" dirty="0"/>
                        <a:t>0.3282</a:t>
                      </a:r>
                    </a:p>
                  </a:txBody>
                  <a:tcPr anchor="ctr"/>
                </a:tc>
                <a:tc>
                  <a:txBody>
                    <a:bodyPr/>
                    <a:lstStyle/>
                    <a:p>
                      <a:pPr algn="ctr"/>
                      <a:r>
                        <a:rPr lang="en-US" sz="1100" dirty="0"/>
                        <a:t>0.1097</a:t>
                      </a:r>
                    </a:p>
                  </a:txBody>
                  <a:tcPr anchor="ctr"/>
                </a:tc>
                <a:extLst>
                  <a:ext uri="{0D108BD9-81ED-4DB2-BD59-A6C34878D82A}">
                    <a16:rowId xmlns="" xmlns:a16="http://schemas.microsoft.com/office/drawing/2014/main" val="10001"/>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11</a:t>
                      </a:r>
                    </a:p>
                  </a:txBody>
                  <a:tcPr anchor="ctr"/>
                </a:tc>
                <a:tc>
                  <a:txBody>
                    <a:bodyPr/>
                    <a:lstStyle/>
                    <a:p>
                      <a:pPr algn="ctr"/>
                      <a:r>
                        <a:rPr lang="en-US" sz="1100" dirty="0"/>
                        <a:t>0.8086</a:t>
                      </a:r>
                    </a:p>
                  </a:txBody>
                  <a:tcPr anchor="ctr"/>
                </a:tc>
                <a:tc>
                  <a:txBody>
                    <a:bodyPr/>
                    <a:lstStyle/>
                    <a:p>
                      <a:pPr algn="ctr"/>
                      <a:r>
                        <a:rPr lang="en-US" sz="1100" dirty="0"/>
                        <a:t>0.7426</a:t>
                      </a:r>
                    </a:p>
                  </a:txBody>
                  <a:tcPr anchor="ctr"/>
                </a:tc>
                <a:extLst>
                  <a:ext uri="{0D108BD9-81ED-4DB2-BD59-A6C34878D82A}">
                    <a16:rowId xmlns="" xmlns:a16="http://schemas.microsoft.com/office/drawing/2014/main" val="10002"/>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AT_soil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3124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0.3571</a:t>
                      </a:r>
                    </a:p>
                  </a:txBody>
                  <a:tcPr anchor="ctr"/>
                </a:tc>
                <a:tc>
                  <a:txBody>
                    <a:bodyPr/>
                    <a:lstStyle/>
                    <a:p>
                      <a:pPr algn="ctr"/>
                      <a:r>
                        <a:rPr lang="en-US" sz="1100" dirty="0"/>
                        <a:t>0.1750</a:t>
                      </a:r>
                    </a:p>
                  </a:txBody>
                  <a:tcPr anchor="ctr"/>
                </a:tc>
                <a:extLst>
                  <a:ext uri="{0D108BD9-81ED-4DB2-BD59-A6C34878D82A}">
                    <a16:rowId xmlns="" xmlns:a16="http://schemas.microsoft.com/office/drawing/2014/main" val="10003"/>
                  </a:ext>
                </a:extLst>
              </a:tr>
              <a:tr h="500653">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a:t>Boruta</a:t>
                      </a:r>
                      <a:endParaRPr lang="en-US" sz="1100" dirty="0"/>
                    </a:p>
                  </a:txBody>
                  <a:tcPr anchor="ctr"/>
                </a:tc>
                <a:tc>
                  <a:txBody>
                    <a:bodyPr/>
                    <a:lstStyle/>
                    <a:p>
                      <a:pPr algn="ctr"/>
                      <a:r>
                        <a:rPr lang="en-US" sz="1100" dirty="0"/>
                        <a:t>7</a:t>
                      </a:r>
                    </a:p>
                  </a:txBody>
                  <a:tcPr anchor="ctr"/>
                </a:tc>
                <a:tc>
                  <a:txBody>
                    <a:bodyPr/>
                    <a:lstStyle/>
                    <a:p>
                      <a:pPr algn="ctr"/>
                      <a:r>
                        <a:rPr lang="en-US" sz="1100" dirty="0"/>
                        <a:t>0.8204</a:t>
                      </a:r>
                    </a:p>
                  </a:txBody>
                  <a:tcPr anchor="ctr"/>
                </a:tc>
                <a:tc>
                  <a:txBody>
                    <a:bodyPr/>
                    <a:lstStyle/>
                    <a:p>
                      <a:pPr algn="ctr"/>
                      <a:r>
                        <a:rPr lang="en-US" sz="1100" dirty="0"/>
                        <a:t>0.7609</a:t>
                      </a:r>
                    </a:p>
                  </a:txBody>
                  <a:tcPr anchor="ctr"/>
                </a:tc>
                <a:extLst>
                  <a:ext uri="{0D108BD9-81ED-4DB2-BD59-A6C34878D82A}">
                    <a16:rowId xmlns="" xmlns:a16="http://schemas.microsoft.com/office/drawing/2014/main" val="10004"/>
                  </a:ext>
                </a:extLst>
              </a:tr>
              <a:tr h="552205">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t>BO_root</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2421</a:t>
                      </a:r>
                    </a:p>
                  </a:txBody>
                  <a:tcPr anchor="ctr"/>
                </a:tc>
                <a:tc>
                  <a:txBody>
                    <a:bodyPr/>
                    <a:lstStyle/>
                    <a:p>
                      <a:pPr algn="ctr"/>
                      <a:r>
                        <a:rPr lang="en-US" sz="1100" dirty="0"/>
                        <a:t>0.4898</a:t>
                      </a:r>
                    </a:p>
                  </a:txBody>
                  <a:tcPr anchor="ctr"/>
                </a:tc>
                <a:tc>
                  <a:txBody>
                    <a:bodyPr/>
                    <a:lstStyle/>
                    <a:p>
                      <a:pPr algn="ctr"/>
                      <a:r>
                        <a:rPr lang="en-US" sz="1100" dirty="0"/>
                        <a:t>0.3350</a:t>
                      </a:r>
                    </a:p>
                  </a:txBody>
                  <a:tcPr anchor="ctr"/>
                </a:tc>
                <a:extLst>
                  <a:ext uri="{0D108BD9-81ED-4DB2-BD59-A6C34878D82A}">
                    <a16:rowId xmlns="" xmlns:a16="http://schemas.microsoft.com/office/drawing/2014/main" val="10005"/>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16</a:t>
                      </a:r>
                    </a:p>
                  </a:txBody>
                  <a:tcPr anchor="ctr"/>
                </a:tc>
                <a:tc>
                  <a:txBody>
                    <a:bodyPr/>
                    <a:lstStyle/>
                    <a:p>
                      <a:pPr algn="ctr"/>
                      <a:r>
                        <a:rPr lang="en-US" sz="1100" dirty="0"/>
                        <a:t>0.8911</a:t>
                      </a:r>
                    </a:p>
                  </a:txBody>
                  <a:tcPr anchor="ctr"/>
                </a:tc>
                <a:tc>
                  <a:txBody>
                    <a:bodyPr/>
                    <a:lstStyle/>
                    <a:p>
                      <a:pPr algn="ctr"/>
                      <a:r>
                        <a:rPr lang="en-US" sz="1100" dirty="0"/>
                        <a:t>0.8533</a:t>
                      </a:r>
                    </a:p>
                  </a:txBody>
                  <a:tcPr anchor="ctr"/>
                </a:tc>
                <a:extLst>
                  <a:ext uri="{0D108BD9-81ED-4DB2-BD59-A6C34878D82A}">
                    <a16:rowId xmlns="" xmlns:a16="http://schemas.microsoft.com/office/drawing/2014/main" val="10006"/>
                  </a:ext>
                </a:extLst>
              </a:tr>
              <a:tr h="552205">
                <a:tc rowSpan="2">
                  <a:txBody>
                    <a:bodyPr/>
                    <a:lstStyle/>
                    <a:p>
                      <a:pPr algn="ctr"/>
                      <a:r>
                        <a:rPr lang="en-US" sz="2000" dirty="0" err="1"/>
                        <a:t>BO_soil</a:t>
                      </a:r>
                      <a:endParaRPr lang="en-US"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(n = 24)</a:t>
                      </a:r>
                    </a:p>
                    <a:p>
                      <a:pPr algn="ct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Full community RF</a:t>
                      </a:r>
                    </a:p>
                  </a:txBody>
                  <a:tcPr anchor="ctr"/>
                </a:tc>
                <a:tc>
                  <a:txBody>
                    <a:bodyPr/>
                    <a:lstStyle/>
                    <a:p>
                      <a:pPr algn="ctr"/>
                      <a:r>
                        <a:rPr lang="en-US" sz="1100" dirty="0"/>
                        <a:t>2558</a:t>
                      </a:r>
                    </a:p>
                  </a:txBody>
                  <a:tcPr anchor="ctr"/>
                </a:tc>
                <a:tc>
                  <a:txBody>
                    <a:bodyPr/>
                    <a:lstStyle/>
                    <a:p>
                      <a:pPr algn="ctr"/>
                      <a:r>
                        <a:rPr lang="en-US" sz="1100" dirty="0"/>
                        <a:t>0.3533</a:t>
                      </a:r>
                    </a:p>
                  </a:txBody>
                  <a:tcPr anchor="ctr"/>
                </a:tc>
                <a:tc>
                  <a:txBody>
                    <a:bodyPr/>
                    <a:lstStyle/>
                    <a:p>
                      <a:pPr algn="ctr"/>
                      <a:r>
                        <a:rPr lang="en-US" sz="1100" dirty="0"/>
                        <a:t>0.0908</a:t>
                      </a:r>
                    </a:p>
                  </a:txBody>
                  <a:tcPr anchor="ctr"/>
                </a:tc>
                <a:extLst>
                  <a:ext uri="{0D108BD9-81ED-4DB2-BD59-A6C34878D82A}">
                    <a16:rowId xmlns="" xmlns:a16="http://schemas.microsoft.com/office/drawing/2014/main" val="10007"/>
                  </a:ext>
                </a:extLst>
              </a:tr>
              <a:tr h="500653">
                <a:tc vMerge="1">
                  <a:txBody>
                    <a:bodyPr/>
                    <a:lstStyle/>
                    <a:p>
                      <a:endParaRPr lang="en-US" dirty="0"/>
                    </a:p>
                  </a:txBody>
                  <a:tcPr/>
                </a:tc>
                <a:tc>
                  <a:txBody>
                    <a:bodyPr/>
                    <a:lstStyle/>
                    <a:p>
                      <a:pPr algn="ctr"/>
                      <a:r>
                        <a:rPr lang="en-US" sz="1100" dirty="0" err="1"/>
                        <a:t>Boruta</a:t>
                      </a:r>
                      <a:endParaRPr lang="en-US" sz="1100" dirty="0"/>
                    </a:p>
                  </a:txBody>
                  <a:tcPr anchor="ctr"/>
                </a:tc>
                <a:tc>
                  <a:txBody>
                    <a:bodyPr/>
                    <a:lstStyle/>
                    <a:p>
                      <a:pPr algn="ctr"/>
                      <a:r>
                        <a:rPr lang="en-US" sz="1100" dirty="0"/>
                        <a:t>6</a:t>
                      </a:r>
                    </a:p>
                  </a:txBody>
                  <a:tcPr anchor="ctr"/>
                </a:tc>
                <a:tc>
                  <a:txBody>
                    <a:bodyPr/>
                    <a:lstStyle/>
                    <a:p>
                      <a:pPr algn="ctr"/>
                      <a:r>
                        <a:rPr lang="en-US" sz="1100" dirty="0"/>
                        <a:t>0.6784</a:t>
                      </a:r>
                    </a:p>
                  </a:txBody>
                  <a:tcPr anchor="ctr"/>
                </a:tc>
                <a:tc>
                  <a:txBody>
                    <a:bodyPr/>
                    <a:lstStyle/>
                    <a:p>
                      <a:pPr algn="ctr"/>
                      <a:r>
                        <a:rPr lang="en-US" sz="1100" dirty="0"/>
                        <a:t>0.6714</a:t>
                      </a:r>
                    </a:p>
                  </a:txBody>
                  <a:tcPr anchor="ctr"/>
                </a:tc>
                <a:extLst>
                  <a:ext uri="{0D108BD9-81ED-4DB2-BD59-A6C34878D82A}">
                    <a16:rowId xmlns="" xmlns:a16="http://schemas.microsoft.com/office/drawing/2014/main" val="10008"/>
                  </a:ext>
                </a:extLst>
              </a:tr>
            </a:tbl>
          </a:graphicData>
        </a:graphic>
      </p:graphicFrame>
      <p:pic>
        <p:nvPicPr>
          <p:cNvPr id="7" name="Picture 4">
            <a:extLst>
              <a:ext uri="{FF2B5EF4-FFF2-40B4-BE49-F238E27FC236}">
                <a16:creationId xmlns="" xmlns:a16="http://schemas.microsoft.com/office/drawing/2014/main" id="{0C6F9815-A58D-4A81-AE21-4AC1ED9495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39" r="73079" b="5684"/>
          <a:stretch/>
        </p:blipFill>
        <p:spPr bwMode="auto">
          <a:xfrm>
            <a:off x="9773029" y="0"/>
            <a:ext cx="2455903" cy="401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 xmlns:a16="http://schemas.microsoft.com/office/drawing/2014/main" id="{B0B4E201-E62F-4642-AC6C-25D69F6FB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02" r="71816" b="5404"/>
          <a:stretch/>
        </p:blipFill>
        <p:spPr bwMode="auto">
          <a:xfrm>
            <a:off x="7810500" y="0"/>
            <a:ext cx="4381500" cy="681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 xmlns:a16="http://schemas.microsoft.com/office/drawing/2014/main" id="{D20468F5-E213-475C-BC12-990FAD649AAD}"/>
              </a:ext>
            </a:extLst>
          </p:cNvPr>
          <p:cNvSpPr txBox="1"/>
          <p:nvPr/>
        </p:nvSpPr>
        <p:spPr>
          <a:xfrm>
            <a:off x="5736771" y="1804533"/>
            <a:ext cx="4763259" cy="1754326"/>
          </a:xfrm>
          <a:prstGeom prst="rect">
            <a:avLst/>
          </a:prstGeom>
          <a:noFill/>
        </p:spPr>
        <p:txBody>
          <a:bodyPr wrap="square">
            <a:spAutoFit/>
          </a:bodyPr>
          <a:lstStyle/>
          <a:p>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Confusion matrix indicating performance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random forest model when using the full community (left) or only the Boruta-selected features (right). Values outside the diagonal indicate misclassifications by the RF algorithm</a:t>
            </a:r>
            <a:endParaRPr lang="nl-NL" dirty="0"/>
          </a:p>
        </p:txBody>
      </p:sp>
    </p:spTree>
    <p:extLst>
      <p:ext uri="{BB962C8B-B14F-4D97-AF65-F5344CB8AC3E}">
        <p14:creationId xmlns:p14="http://schemas.microsoft.com/office/powerpoint/2010/main" val="3411286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239/graphics/7889300e-6fa3-48f5-becd-0261c279b8f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127.0.0.1:45239/graphics/29249908-d24e-486c-8a6a-ea0d6d57f302.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5587" y="168275"/>
            <a:ext cx="827773" cy="369332"/>
          </a:xfrm>
          <a:prstGeom prst="rect">
            <a:avLst/>
          </a:prstGeom>
          <a:noFill/>
        </p:spPr>
        <p:txBody>
          <a:bodyPr wrap="square" rtlCol="0">
            <a:spAutoFit/>
          </a:bodyPr>
          <a:lstStyle/>
          <a:p>
            <a:r>
              <a:rPr lang="en-US" dirty="0"/>
              <a:t>AT soil </a:t>
            </a:r>
          </a:p>
        </p:txBody>
      </p:sp>
      <p:sp>
        <p:nvSpPr>
          <p:cNvPr id="9" name="TextBox 8"/>
          <p:cNvSpPr txBox="1"/>
          <p:nvPr/>
        </p:nvSpPr>
        <p:spPr>
          <a:xfrm>
            <a:off x="5850021" y="-16391"/>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5452510" y="3462684"/>
            <a:ext cx="1398873" cy="369332"/>
          </a:xfrm>
          <a:prstGeom prst="rect">
            <a:avLst/>
          </a:prstGeom>
          <a:noFill/>
        </p:spPr>
        <p:txBody>
          <a:bodyPr wrap="square" rtlCol="0">
            <a:spAutoFit/>
          </a:bodyPr>
          <a:lstStyle/>
          <a:p>
            <a:r>
              <a:rPr lang="en-US" dirty="0"/>
              <a:t>BO root</a:t>
            </a:r>
          </a:p>
        </p:txBody>
      </p:sp>
      <p:sp>
        <p:nvSpPr>
          <p:cNvPr id="11" name="TextBox 10"/>
          <p:cNvSpPr txBox="1"/>
          <p:nvPr/>
        </p:nvSpPr>
        <p:spPr>
          <a:xfrm>
            <a:off x="109086" y="3359747"/>
            <a:ext cx="1398873" cy="369332"/>
          </a:xfrm>
          <a:prstGeom prst="rect">
            <a:avLst/>
          </a:prstGeom>
          <a:noFill/>
        </p:spPr>
        <p:txBody>
          <a:bodyPr wrap="square" rtlCol="0">
            <a:spAutoFit/>
          </a:bodyPr>
          <a:lstStyle/>
          <a:p>
            <a:r>
              <a:rPr lang="en-US" dirty="0"/>
              <a:t>AT root</a:t>
            </a: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3855172"/>
            <a:ext cx="3167427" cy="208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10" descr="http://127.0.0.1:45239/graphics/fd739fc7-1204-4071-ab02-39f90ee0317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411720"/>
            <a:ext cx="4223177"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10" y="3944735"/>
            <a:ext cx="3797830" cy="250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659" y="588990"/>
            <a:ext cx="3685448" cy="242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3390614049"/>
              </p:ext>
            </p:extLst>
          </p:nvPr>
        </p:nvGraphicFramePr>
        <p:xfrm>
          <a:off x="8172425" y="2557991"/>
          <a:ext cx="3826547" cy="4825505"/>
        </p:xfrm>
        <a:graphic>
          <a:graphicData uri="http://schemas.openxmlformats.org/drawingml/2006/table">
            <a:tbl>
              <a:tblPr>
                <a:tableStyleId>{5C22544A-7EE6-4342-B048-85BDC9FD1C3A}</a:tableStyleId>
              </a:tblPr>
              <a:tblGrid>
                <a:gridCol w="626259">
                  <a:extLst>
                    <a:ext uri="{9D8B030D-6E8A-4147-A177-3AD203B41FA5}">
                      <a16:colId xmlns="" xmlns:a16="http://schemas.microsoft.com/office/drawing/2014/main" val="20000"/>
                    </a:ext>
                  </a:extLst>
                </a:gridCol>
                <a:gridCol w="520113">
                  <a:extLst>
                    <a:ext uri="{9D8B030D-6E8A-4147-A177-3AD203B41FA5}">
                      <a16:colId xmlns="" xmlns:a16="http://schemas.microsoft.com/office/drawing/2014/main" val="20001"/>
                    </a:ext>
                  </a:extLst>
                </a:gridCol>
                <a:gridCol w="668717">
                  <a:extLst>
                    <a:ext uri="{9D8B030D-6E8A-4147-A177-3AD203B41FA5}">
                      <a16:colId xmlns="" xmlns:a16="http://schemas.microsoft.com/office/drawing/2014/main" val="20002"/>
                    </a:ext>
                  </a:extLst>
                </a:gridCol>
                <a:gridCol w="589108">
                  <a:extLst>
                    <a:ext uri="{9D8B030D-6E8A-4147-A177-3AD203B41FA5}">
                      <a16:colId xmlns="" xmlns:a16="http://schemas.microsoft.com/office/drawing/2014/main" val="20003"/>
                    </a:ext>
                  </a:extLst>
                </a:gridCol>
                <a:gridCol w="610337">
                  <a:extLst>
                    <a:ext uri="{9D8B030D-6E8A-4147-A177-3AD203B41FA5}">
                      <a16:colId xmlns="" xmlns:a16="http://schemas.microsoft.com/office/drawing/2014/main" val="20004"/>
                    </a:ext>
                  </a:extLst>
                </a:gridCol>
                <a:gridCol w="610337">
                  <a:extLst>
                    <a:ext uri="{9D8B030D-6E8A-4147-A177-3AD203B41FA5}">
                      <a16:colId xmlns="" xmlns:a16="http://schemas.microsoft.com/office/drawing/2014/main" val="20005"/>
                    </a:ext>
                  </a:extLst>
                </a:gridCol>
                <a:gridCol w="201676">
                  <a:extLst>
                    <a:ext uri="{9D8B030D-6E8A-4147-A177-3AD203B41FA5}">
                      <a16:colId xmlns="" xmlns:a16="http://schemas.microsoft.com/office/drawing/2014/main" val="20006"/>
                    </a:ext>
                  </a:extLst>
                </a:gridCol>
              </a:tblGrid>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0"/>
                  </a:ext>
                </a:extLst>
              </a:tr>
              <a:tr h="76545">
                <a:tc>
                  <a:txBody>
                    <a:bodyPr/>
                    <a:lstStyle/>
                    <a:p>
                      <a:pPr algn="l" fontAlgn="b"/>
                      <a:r>
                        <a:rPr lang="en-US" sz="400" u="none" strike="noStrike">
                          <a:effectLst/>
                        </a:rPr>
                        <a:t>$Brassica_oleraceae.Soil</a:t>
                      </a:r>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2"/>
                  </a:ext>
                </a:extLst>
              </a:tr>
              <a:tr h="76545">
                <a:tc>
                  <a:txBody>
                    <a:bodyPr/>
                    <a:lstStyle/>
                    <a:p>
                      <a:pPr algn="l" fontAlgn="b"/>
                      <a:r>
                        <a:rPr lang="en-US" sz="400" u="none" strike="noStrike">
                          <a:effectLst/>
                        </a:rPr>
                        <a:t>ASV_12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3"/>
                  </a:ext>
                </a:extLst>
              </a:tr>
              <a:tr h="76545">
                <a:tc>
                  <a:txBody>
                    <a:bodyPr/>
                    <a:lstStyle/>
                    <a:p>
                      <a:pPr algn="l" fontAlgn="b"/>
                      <a:r>
                        <a:rPr lang="en-US" sz="400" u="none" strike="noStrike">
                          <a:effectLst/>
                        </a:rPr>
                        <a:t>ASV_61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18.569</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4"/>
                  </a:ext>
                </a:extLst>
              </a:tr>
              <a:tr h="76545">
                <a:tc>
                  <a:txBody>
                    <a:bodyPr/>
                    <a:lstStyle/>
                    <a:p>
                      <a:pPr algn="l" fontAlgn="b"/>
                      <a:r>
                        <a:rPr lang="en-US" sz="400" u="none" strike="noStrike">
                          <a:effectLst/>
                        </a:rPr>
                        <a:t>ASV_97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19.327</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5"/>
                  </a:ext>
                </a:extLst>
              </a:tr>
              <a:tr h="76545">
                <a:tc>
                  <a:txBody>
                    <a:bodyPr/>
                    <a:lstStyle/>
                    <a:p>
                      <a:pPr algn="l" fontAlgn="b"/>
                      <a:r>
                        <a:rPr lang="en-US" sz="400" u="none" strike="noStrike">
                          <a:effectLst/>
                        </a:rPr>
                        <a:t>ASV_101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16.441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6"/>
                  </a:ext>
                </a:extLst>
              </a:tr>
              <a:tr h="76545">
                <a:tc>
                  <a:txBody>
                    <a:bodyPr/>
                    <a:lstStyle/>
                    <a:p>
                      <a:pPr algn="l" fontAlgn="b"/>
                      <a:r>
                        <a:rPr lang="en-US" sz="400" u="none" strike="noStrike">
                          <a:effectLst/>
                        </a:rPr>
                        <a:t>ASV_410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p__Actinobacteriota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c__Actinobacteria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o__Propionibacteriales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f__Nocardioidaceae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g__Nocardioides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19.108</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7"/>
                  </a:ext>
                </a:extLst>
              </a:tr>
              <a:tr h="76545">
                <a:tc>
                  <a:txBody>
                    <a:bodyPr/>
                    <a:lstStyle/>
                    <a:p>
                      <a:pPr algn="l" fontAlgn="b"/>
                      <a:r>
                        <a:rPr lang="en-US" sz="400" u="none" strike="noStrike">
                          <a:effectLst/>
                        </a:rPr>
                        <a:t>ASV_496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g__Mucilaginibacter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16.534</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8"/>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0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0"/>
                  </a:ext>
                </a:extLst>
              </a:tr>
              <a:tr h="76545">
                <a:tc gridSpan="2">
                  <a:txBody>
                    <a:bodyPr/>
                    <a:lstStyle/>
                    <a:p>
                      <a:pPr algn="l" fontAlgn="b"/>
                      <a:r>
                        <a:rPr lang="en-US" sz="400" u="none" strike="noStrike">
                          <a:effectLst/>
                        </a:rPr>
                        <a:t>$Brassica_oleraceae.Root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1"/>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2"/>
                  </a:ext>
                </a:extLst>
              </a:tr>
              <a:tr h="76545">
                <a:tc>
                  <a:txBody>
                    <a:bodyPr/>
                    <a:lstStyle/>
                    <a:p>
                      <a:pPr algn="l" fontAlgn="b"/>
                      <a:r>
                        <a:rPr lang="en-US" sz="400" u="none" strike="noStrike">
                          <a:effectLst/>
                        </a:rPr>
                        <a:t>ASV_10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g__Acidovorax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12.037</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3"/>
                  </a:ext>
                </a:extLst>
              </a:tr>
              <a:tr h="76545">
                <a:tc>
                  <a:txBody>
                    <a:bodyPr/>
                    <a:lstStyle/>
                    <a:p>
                      <a:pPr algn="l" fontAlgn="b"/>
                      <a:r>
                        <a:rPr lang="en-US" sz="400" u="none" strike="noStrike">
                          <a:effectLst/>
                        </a:rPr>
                        <a:t>ASV_67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18.616</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4"/>
                  </a:ext>
                </a:extLst>
              </a:tr>
              <a:tr h="76545">
                <a:tc>
                  <a:txBody>
                    <a:bodyPr/>
                    <a:lstStyle/>
                    <a:p>
                      <a:pPr algn="l" fontAlgn="b"/>
                      <a:r>
                        <a:rPr lang="en-US" sz="400" u="none" strike="noStrike">
                          <a:effectLst/>
                        </a:rPr>
                        <a:t>ASV_83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15.693</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5"/>
                  </a:ext>
                </a:extLst>
              </a:tr>
              <a:tr h="76545">
                <a:tc>
                  <a:txBody>
                    <a:bodyPr/>
                    <a:lstStyle/>
                    <a:p>
                      <a:pPr algn="l" fontAlgn="b"/>
                      <a:r>
                        <a:rPr lang="en-US" sz="400" u="none" strike="noStrike">
                          <a:effectLst/>
                        </a:rPr>
                        <a:t>ASV_100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o__Sphingobacteriales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f__Sphingobacteriaceae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g__Pedobacter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12.396</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6"/>
                  </a:ext>
                </a:extLst>
              </a:tr>
              <a:tr h="142005">
                <a:tc>
                  <a:txBody>
                    <a:bodyPr/>
                    <a:lstStyle/>
                    <a:p>
                      <a:pPr algn="l" fontAlgn="b"/>
                      <a:r>
                        <a:rPr lang="en-US" sz="400" u="none" strike="noStrike">
                          <a:effectLst/>
                        </a:rPr>
                        <a:t>ASV_106</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p__Verrucomicrobiota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c__Chlamydiae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o__Chlamydiales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f__Parachlamydiaceae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g__Candidatus_Protochlamydia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12.973</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7"/>
                  </a:ext>
                </a:extLst>
              </a:tr>
              <a:tr h="76545">
                <a:tc>
                  <a:txBody>
                    <a:bodyPr/>
                    <a:lstStyle/>
                    <a:p>
                      <a:pPr algn="l" fontAlgn="b"/>
                      <a:r>
                        <a:rPr lang="en-US" sz="400" u="none" strike="noStrike">
                          <a:effectLst/>
                        </a:rPr>
                        <a:t>ASV_123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14.055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8"/>
                  </a:ext>
                </a:extLst>
              </a:tr>
              <a:tr h="76545">
                <a:tc>
                  <a:txBody>
                    <a:bodyPr/>
                    <a:lstStyle/>
                    <a:p>
                      <a:pPr algn="l" fontAlgn="b"/>
                      <a:r>
                        <a:rPr lang="en-US" sz="400" u="none" strike="noStrike">
                          <a:effectLst/>
                        </a:rPr>
                        <a:t>ASV_240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21.175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19"/>
                  </a:ext>
                </a:extLst>
              </a:tr>
              <a:tr h="76545">
                <a:tc>
                  <a:txBody>
                    <a:bodyPr/>
                    <a:lstStyle/>
                    <a:p>
                      <a:pPr algn="l" fontAlgn="b"/>
                      <a:r>
                        <a:rPr lang="en-US" sz="400" u="none" strike="noStrike">
                          <a:effectLst/>
                        </a:rPr>
                        <a:t>ASV_291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g__Leptothrix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10.406</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0"/>
                  </a:ext>
                </a:extLst>
              </a:tr>
              <a:tr h="76545">
                <a:tc>
                  <a:txBody>
                    <a:bodyPr/>
                    <a:lstStyle/>
                    <a:p>
                      <a:pPr algn="l" fontAlgn="b"/>
                      <a:r>
                        <a:rPr lang="en-US" sz="400" u="none" strike="noStrike">
                          <a:effectLst/>
                        </a:rPr>
                        <a:t>ASV_293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12.844</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1"/>
                  </a:ext>
                </a:extLst>
              </a:tr>
              <a:tr h="211685">
                <a:tc>
                  <a:txBody>
                    <a:bodyPr/>
                    <a:lstStyle/>
                    <a:p>
                      <a:pPr algn="l" fontAlgn="b"/>
                      <a:r>
                        <a:rPr lang="en-US" sz="400" u="none" strike="noStrike">
                          <a:effectLst/>
                        </a:rPr>
                        <a:t>ASV_318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f__Burkholderiaceae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g__Burkholderia-Caballeronia-Paraburkholderia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16.645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2"/>
                  </a:ext>
                </a:extLst>
              </a:tr>
              <a:tr h="76545">
                <a:tc>
                  <a:txBody>
                    <a:bodyPr/>
                    <a:lstStyle/>
                    <a:p>
                      <a:pPr algn="l" fontAlgn="b"/>
                      <a:r>
                        <a:rPr lang="en-US" sz="400" u="none" strike="noStrike">
                          <a:effectLst/>
                        </a:rPr>
                        <a:t>ASV_413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f__C0119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g__C0119</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11.519</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3"/>
                  </a:ext>
                </a:extLst>
              </a:tr>
              <a:tr h="76545">
                <a:tc>
                  <a:txBody>
                    <a:bodyPr/>
                    <a:lstStyle/>
                    <a:p>
                      <a:pPr algn="l" fontAlgn="b"/>
                      <a:r>
                        <a:rPr lang="en-US" sz="400" u="none" strike="noStrike">
                          <a:effectLst/>
                        </a:rPr>
                        <a:t>ASV_782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o__Cytophagales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f__Cytophagaceae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g__Cytophaga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14.745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4"/>
                  </a:ext>
                </a:extLst>
              </a:tr>
              <a:tr h="76545">
                <a:tc>
                  <a:txBody>
                    <a:bodyPr/>
                    <a:lstStyle/>
                    <a:p>
                      <a:pPr algn="l" fontAlgn="b"/>
                      <a:r>
                        <a:rPr lang="en-US" sz="400" u="none" strike="noStrike">
                          <a:effectLst/>
                        </a:rPr>
                        <a:t>ASV_799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p__Planctomycetota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c__Planctomycetes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o__Planctomycetales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f__uncultured</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12.979</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5"/>
                  </a:ext>
                </a:extLst>
              </a:tr>
              <a:tr h="76545">
                <a:tc>
                  <a:txBody>
                    <a:bodyPr/>
                    <a:lstStyle/>
                    <a:p>
                      <a:pPr algn="l" fontAlgn="b"/>
                      <a:r>
                        <a:rPr lang="en-US" sz="400" u="none" strike="noStrike">
                          <a:effectLst/>
                        </a:rPr>
                        <a:t>ASV_959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o__Flavobacteriales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f__Flavobacteriaceae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g__Flavobacterium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11.165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6"/>
                  </a:ext>
                </a:extLst>
              </a:tr>
              <a:tr h="76545">
                <a:tc>
                  <a:txBody>
                    <a:bodyPr/>
                    <a:lstStyle/>
                    <a:p>
                      <a:pPr algn="l" fontAlgn="b"/>
                      <a:r>
                        <a:rPr lang="en-US" sz="400" u="none" strike="noStrike">
                          <a:effectLst/>
                        </a:rPr>
                        <a:t>ASV_962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f__Rhodocyclaceae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g__Uliginosibacterium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10.344</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7"/>
                  </a:ext>
                </a:extLst>
              </a:tr>
              <a:tr h="76545">
                <a:tc>
                  <a:txBody>
                    <a:bodyPr/>
                    <a:lstStyle/>
                    <a:p>
                      <a:pPr algn="l" fontAlgn="b"/>
                      <a:r>
                        <a:rPr lang="en-US" sz="400" u="none" strike="noStrike">
                          <a:effectLst/>
                        </a:rPr>
                        <a:t>ASV_1091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p__Bdellovibrionota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c__Oligoflexia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f__0319-6G20</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g__0319-6G20</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16.545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8"/>
                  </a:ext>
                </a:extLst>
              </a:tr>
              <a:tr h="76545">
                <a:tc>
                  <a:txBody>
                    <a:bodyPr/>
                    <a:lstStyle/>
                    <a:p>
                      <a:pPr algn="l" fontAlgn="b"/>
                      <a:r>
                        <a:rPr lang="en-US" sz="400" u="none" strike="noStrike">
                          <a:effectLst/>
                        </a:rPr>
                        <a:t>ASV_1385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NA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12.486</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29"/>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1"/>
                  </a:ext>
                </a:extLst>
              </a:tr>
              <a:tr h="76545">
                <a:tc gridSpan="2">
                  <a:txBody>
                    <a:bodyPr/>
                    <a:lstStyle/>
                    <a:p>
                      <a:pPr algn="l" fontAlgn="b"/>
                      <a:r>
                        <a:rPr lang="en-US" sz="400" u="none" strike="noStrike">
                          <a:effectLst/>
                        </a:rPr>
                        <a:t>$Arabidopsis_thaliana.Soil</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2"/>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3"/>
                  </a:ext>
                </a:extLst>
              </a:tr>
              <a:tr h="76545">
                <a:tc>
                  <a:txBody>
                    <a:bodyPr/>
                    <a:lstStyle/>
                    <a:p>
                      <a:pPr algn="l" fontAlgn="b"/>
                      <a:r>
                        <a:rPr lang="en-US" sz="400" u="none" strike="noStrike">
                          <a:effectLst/>
                        </a:rPr>
                        <a:t>ASV_5</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g__Rhizobacter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15.401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4"/>
                  </a:ext>
                </a:extLst>
              </a:tr>
              <a:tr h="76545">
                <a:tc>
                  <a:txBody>
                    <a:bodyPr/>
                    <a:lstStyle/>
                    <a:p>
                      <a:pPr algn="l" fontAlgn="b"/>
                      <a:r>
                        <a:rPr lang="en-US" sz="400" u="none" strike="noStrike">
                          <a:effectLst/>
                        </a:rPr>
                        <a:t>ASV_29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g__Bradyrhizobium</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21.212</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5"/>
                  </a:ext>
                </a:extLst>
              </a:tr>
              <a:tr h="76545">
                <a:tc>
                  <a:txBody>
                    <a:bodyPr/>
                    <a:lstStyle/>
                    <a:p>
                      <a:pPr algn="l" fontAlgn="b"/>
                      <a:r>
                        <a:rPr lang="en-US" sz="400" u="none" strike="noStrike">
                          <a:effectLst/>
                        </a:rPr>
                        <a:t>ASV_191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19.722</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6"/>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7"/>
                  </a:ext>
                </a:extLst>
              </a:tr>
              <a:tr h="76545">
                <a:tc>
                  <a:txBody>
                    <a:bodyPr/>
                    <a:lstStyle/>
                    <a:p>
                      <a:pPr algn="l" fontAlgn="b"/>
                      <a:r>
                        <a:rPr lang="en-US" sz="400" u="none" strike="noStrike">
                          <a:effectLst/>
                        </a:rPr>
                        <a:t>ASV_407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19.078</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8"/>
                  </a:ext>
                </a:extLst>
              </a:tr>
              <a:tr h="76545">
                <a:tc>
                  <a:txBody>
                    <a:bodyPr/>
                    <a:lstStyle/>
                    <a:p>
                      <a:pPr algn="l" fontAlgn="b"/>
                      <a:r>
                        <a:rPr lang="en-US" sz="400" u="none" strike="noStrike">
                          <a:effectLst/>
                        </a:rPr>
                        <a:t>ASV_473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o__Rhizobiales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f__Xanthobacteraceae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25.946</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39"/>
                  </a:ext>
                </a:extLst>
              </a:tr>
              <a:tr h="76545">
                <a:tc>
                  <a:txBody>
                    <a:bodyPr/>
                    <a:lstStyle/>
                    <a:p>
                      <a:pPr algn="l" fontAlgn="b"/>
                      <a:r>
                        <a:rPr lang="en-US" sz="400" u="none" strike="noStrike">
                          <a:effectLst/>
                        </a:rPr>
                        <a:t>ASV_909</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c__Alphaproteobacteria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o__Caulobacterales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f__Caulobacteraceae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g__Asticcacaulis</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26.75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0"/>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1"/>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2"/>
                  </a:ext>
                </a:extLst>
              </a:tr>
              <a:tr h="76545">
                <a:tc gridSpan="2">
                  <a:txBody>
                    <a:bodyPr/>
                    <a:lstStyle/>
                    <a:p>
                      <a:pPr algn="l" fontAlgn="b"/>
                      <a:r>
                        <a:rPr lang="en-US" sz="400" u="none" strike="noStrike">
                          <a:effectLst/>
                        </a:rPr>
                        <a:t>$Arabidopsis_thaliana.Root</a:t>
                      </a:r>
                      <a:endParaRPr lang="en-US" sz="400" b="0" i="0" u="none" strike="noStrike">
                        <a:solidFill>
                          <a:srgbClr val="000000"/>
                        </a:solidFill>
                        <a:effectLst/>
                        <a:latin typeface="Calibri"/>
                      </a:endParaRPr>
                    </a:p>
                  </a:txBody>
                  <a:tcPr marL="2380" marR="2380" marT="2380" marB="0" anchor="b"/>
                </a:tc>
                <a:tc hMerge="1">
                  <a:txBody>
                    <a:bodyPr/>
                    <a:lstStyle/>
                    <a:p>
                      <a:endParaRPr lang="en-US"/>
                    </a:p>
                  </a:txBody>
                  <a:tcPr/>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3"/>
                  </a:ext>
                </a:extLst>
              </a:tr>
              <a:tr h="14200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Phylum</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Class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Order</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Family</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Genus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meanImp</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4"/>
                  </a:ext>
                </a:extLst>
              </a:tr>
              <a:tr h="76545">
                <a:tc>
                  <a:txBody>
                    <a:bodyPr/>
                    <a:lstStyle/>
                    <a:p>
                      <a:pPr algn="l" fontAlgn="b"/>
                      <a:r>
                        <a:rPr lang="en-US" sz="400" u="none" strike="noStrike">
                          <a:effectLst/>
                        </a:rPr>
                        <a:t>ASV_74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19.092</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5"/>
                  </a:ext>
                </a:extLst>
              </a:tr>
              <a:tr h="76545">
                <a:tc>
                  <a:txBody>
                    <a:bodyPr/>
                    <a:lstStyle/>
                    <a:p>
                      <a:pPr algn="l" fontAlgn="b"/>
                      <a:r>
                        <a:rPr lang="en-US" sz="400" u="none" strike="noStrike">
                          <a:effectLst/>
                        </a:rPr>
                        <a:t>ASV_114</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11.331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6"/>
                  </a:ext>
                </a:extLst>
              </a:tr>
              <a:tr h="76545">
                <a:tc>
                  <a:txBody>
                    <a:bodyPr/>
                    <a:lstStyle/>
                    <a:p>
                      <a:pPr algn="l" fontAlgn="b"/>
                      <a:r>
                        <a:rPr lang="en-US" sz="400" u="none" strike="noStrike">
                          <a:effectLst/>
                        </a:rPr>
                        <a:t>ASV_143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g__Ferruginibacter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14.558</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7"/>
                  </a:ext>
                </a:extLst>
              </a:tr>
              <a:tr h="76545">
                <a:tc>
                  <a:txBody>
                    <a:bodyPr/>
                    <a:lstStyle/>
                    <a:p>
                      <a:pPr algn="l" fontAlgn="b"/>
                      <a:r>
                        <a:rPr lang="en-US" sz="400" u="none" strike="noStrike">
                          <a:effectLst/>
                        </a:rPr>
                        <a:t>ASV_178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p__Bacteroidota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c__Bacteroidia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o__Chitinophagales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f__Chitinophagaceae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g__Niastella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20.855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8"/>
                  </a:ext>
                </a:extLst>
              </a:tr>
              <a:tr h="76545">
                <a:tc>
                  <a:txBody>
                    <a:bodyPr/>
                    <a:lstStyle/>
                    <a:p>
                      <a:pPr algn="l" fontAlgn="b"/>
                      <a:r>
                        <a:rPr lang="en-US" sz="400" u="none" strike="noStrike">
                          <a:effectLst/>
                        </a:rPr>
                        <a:t>ASV_192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f__Comamonadaceae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g__Rubrivivax</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13.01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49"/>
                  </a:ext>
                </a:extLst>
              </a:tr>
              <a:tr h="76545">
                <a:tc>
                  <a:txBody>
                    <a:bodyPr/>
                    <a:lstStyle/>
                    <a:p>
                      <a:pPr algn="l" fontAlgn="b"/>
                      <a:r>
                        <a:rPr lang="en-US" sz="400" u="none" strike="noStrike">
                          <a:effectLst/>
                        </a:rPr>
                        <a:t>ASV_198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p__Acidobacteriota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c__Holophagae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o__Holophagales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f__Holophagaceae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g__Holophaga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11.313</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0"/>
                  </a:ext>
                </a:extLst>
              </a:tr>
              <a:tr h="76545">
                <a:tc>
                  <a:txBody>
                    <a:bodyPr/>
                    <a:lstStyle/>
                    <a:p>
                      <a:pPr algn="l" fontAlgn="b"/>
                      <a:r>
                        <a:rPr lang="en-US" sz="400" u="none" strike="noStrike">
                          <a:effectLst/>
                        </a:rPr>
                        <a:t>ASV_483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f__Polyangiaceae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g__Pajaroellobacter</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10.025</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1"/>
                  </a:ext>
                </a:extLst>
              </a:tr>
              <a:tr h="76545">
                <a:tc>
                  <a:txBody>
                    <a:bodyPr/>
                    <a:lstStyle/>
                    <a:p>
                      <a:pPr algn="l" fontAlgn="b"/>
                      <a:r>
                        <a:rPr lang="en-US" sz="400" u="none" strike="noStrike">
                          <a:effectLst/>
                        </a:rPr>
                        <a:t>ASV_512</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p__Spirochaetota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c__Leptospirae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o__Leptospirales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f__Leptospiraceae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g__Leptospira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15.829</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2"/>
                  </a:ext>
                </a:extLst>
              </a:tr>
              <a:tr h="76545">
                <a:tc>
                  <a:txBody>
                    <a:bodyPr/>
                    <a:lstStyle/>
                    <a:p>
                      <a:pPr algn="l" fontAlgn="b"/>
                      <a:r>
                        <a:rPr lang="en-US" sz="400" u="none" strike="noStrike">
                          <a:effectLst/>
                        </a:rPr>
                        <a:t>ASV_553</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p__Chloroflexi</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c__Ktedonobacteria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o__Ktedonobacterales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f__Ktedonobacteraceae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g__uncultured</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12.509</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3"/>
                  </a:ext>
                </a:extLst>
              </a:tr>
              <a:tr h="76545">
                <a:tc>
                  <a:txBody>
                    <a:bodyPr/>
                    <a:lstStyle/>
                    <a:p>
                      <a:pPr algn="l" fontAlgn="b"/>
                      <a:r>
                        <a:rPr lang="en-US" sz="400" u="none" strike="noStrike">
                          <a:effectLst/>
                        </a:rPr>
                        <a:t>ASV_608</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p__Myxococcota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c__Polyangia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o__Polyangiales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f__BIrii41</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g__BIrii41</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13.888</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4"/>
                  </a:ext>
                </a:extLst>
              </a:tr>
              <a:tr h="76545">
                <a:tc>
                  <a:txBody>
                    <a:bodyPr/>
                    <a:lstStyle/>
                    <a:p>
                      <a:pPr algn="l" fontAlgn="b"/>
                      <a:r>
                        <a:rPr lang="en-US" sz="400" u="none" strike="noStrike">
                          <a:effectLst/>
                        </a:rPr>
                        <a:t>ASV_1387</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p__Proteobacteria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c__Gammaproteobacteria</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o__Burkholderiales</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f__Oxalobacteraceae</a:t>
                      </a:r>
                      <a:endParaRPr lang="en-US" sz="400" b="0" i="0" u="none" strike="noStrike">
                        <a:solidFill>
                          <a:srgbClr val="000000"/>
                        </a:solidFill>
                        <a:effectLst/>
                        <a:latin typeface="Calibri"/>
                      </a:endParaRPr>
                    </a:p>
                  </a:txBody>
                  <a:tcPr marL="2380" marR="2380" marT="2380" marB="0" anchor="b"/>
                </a:tc>
                <a:tc>
                  <a:txBody>
                    <a:bodyPr/>
                    <a:lstStyle/>
                    <a:p>
                      <a:pPr algn="l" fontAlgn="b"/>
                      <a:r>
                        <a:rPr lang="en-US" sz="400" u="none" strike="noStrike">
                          <a:effectLst/>
                        </a:rPr>
                        <a:t>g__Massilia</a:t>
                      </a:r>
                      <a:endParaRPr lang="en-US" sz="400" b="0" i="0" u="none" strike="noStrike">
                        <a:solidFill>
                          <a:srgbClr val="000000"/>
                        </a:solidFill>
                        <a:effectLst/>
                        <a:latin typeface="Calibri"/>
                      </a:endParaRPr>
                    </a:p>
                  </a:txBody>
                  <a:tcPr marL="2380" marR="2380" marT="2380" marB="0" anchor="b"/>
                </a:tc>
                <a:tc>
                  <a:txBody>
                    <a:bodyPr/>
                    <a:lstStyle/>
                    <a:p>
                      <a:pPr algn="r" fontAlgn="b"/>
                      <a:r>
                        <a:rPr lang="en-US" sz="400" u="none" strike="noStrike">
                          <a:effectLst/>
                        </a:rPr>
                        <a:t>14.411</a:t>
                      </a:r>
                      <a:endParaRPr lang="en-US" sz="400" b="0" i="0" u="none" strike="noStrike">
                        <a:solidFill>
                          <a:srgbClr val="000000"/>
                        </a:solidFill>
                        <a:effectLst/>
                        <a:latin typeface="Calibri"/>
                      </a:endParaRPr>
                    </a:p>
                  </a:txBody>
                  <a:tcPr marL="2380" marR="2380" marT="2380" marB="0" anchor="b"/>
                </a:tc>
                <a:extLst>
                  <a:ext uri="{0D108BD9-81ED-4DB2-BD59-A6C34878D82A}">
                    <a16:rowId xmlns="" xmlns:a16="http://schemas.microsoft.com/office/drawing/2014/main" val="10055"/>
                  </a:ext>
                </a:extLst>
              </a:tr>
              <a:tr h="76545">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a:solidFill>
                          <a:srgbClr val="000000"/>
                        </a:solidFill>
                        <a:effectLst/>
                        <a:latin typeface="Calibri"/>
                      </a:endParaRPr>
                    </a:p>
                  </a:txBody>
                  <a:tcPr marL="2380" marR="2380" marT="2380" marB="0" anchor="b"/>
                </a:tc>
                <a:tc>
                  <a:txBody>
                    <a:bodyPr/>
                    <a:lstStyle/>
                    <a:p>
                      <a:pPr algn="l" fontAlgn="b"/>
                      <a:endParaRPr lang="en-US" sz="400" b="0" i="0" u="none" strike="noStrike" dirty="0">
                        <a:solidFill>
                          <a:srgbClr val="000000"/>
                        </a:solidFill>
                        <a:effectLst/>
                        <a:latin typeface="Calibri"/>
                      </a:endParaRPr>
                    </a:p>
                  </a:txBody>
                  <a:tcPr marL="2380" marR="2380" marT="2380" marB="0" anchor="b"/>
                </a:tc>
                <a:extLst>
                  <a:ext uri="{0D108BD9-81ED-4DB2-BD59-A6C34878D82A}">
                    <a16:rowId xmlns="" xmlns:a16="http://schemas.microsoft.com/office/drawing/2014/main" val="10056"/>
                  </a:ext>
                </a:extLst>
              </a:tr>
            </a:tbl>
          </a:graphicData>
        </a:graphic>
      </p:graphicFrame>
      <p:sp>
        <p:nvSpPr>
          <p:cNvPr id="13" name="TextBox 12"/>
          <p:cNvSpPr txBox="1"/>
          <p:nvPr/>
        </p:nvSpPr>
        <p:spPr>
          <a:xfrm>
            <a:off x="292565" y="6363731"/>
            <a:ext cx="7768089" cy="369332"/>
          </a:xfrm>
          <a:prstGeom prst="rect">
            <a:avLst/>
          </a:prstGeom>
          <a:noFill/>
        </p:spPr>
        <p:txBody>
          <a:bodyPr wrap="none" rtlCol="0">
            <a:spAutoFit/>
          </a:bodyPr>
          <a:lstStyle/>
          <a:p>
            <a:r>
              <a:rPr lang="en-US" dirty="0" err="1"/>
              <a:t>Figure_rf_ASVs</a:t>
            </a:r>
            <a:r>
              <a:rPr lang="en-US" dirty="0"/>
              <a:t>: </a:t>
            </a:r>
            <a:r>
              <a:rPr lang="en-US" dirty="0" err="1"/>
              <a:t>abudance</a:t>
            </a:r>
            <a:r>
              <a:rPr lang="en-US" dirty="0"/>
              <a:t> of ASVs tagged as important by </a:t>
            </a:r>
            <a:r>
              <a:rPr lang="en-US" dirty="0" err="1"/>
              <a:t>boruta</a:t>
            </a:r>
            <a:r>
              <a:rPr lang="en-US" dirty="0"/>
              <a:t>, per treatment</a:t>
            </a:r>
          </a:p>
        </p:txBody>
      </p:sp>
      <p:sp>
        <p:nvSpPr>
          <p:cNvPr id="14" name="Rectangle 13"/>
          <p:cNvSpPr/>
          <p:nvPr/>
        </p:nvSpPr>
        <p:spPr>
          <a:xfrm>
            <a:off x="8927598" y="789557"/>
            <a:ext cx="3264402" cy="1477328"/>
          </a:xfrm>
          <a:prstGeom prst="rect">
            <a:avLst/>
          </a:prstGeom>
        </p:spPr>
        <p:txBody>
          <a:bodyPr wrap="square">
            <a:spAutoFit/>
          </a:bodyPr>
          <a:lstStyle/>
          <a:p>
            <a:r>
              <a:rPr lang="en-US" dirty="0" err="1"/>
              <a:t>table_rf_taxonomies</a:t>
            </a:r>
            <a:r>
              <a:rPr lang="en-US" dirty="0"/>
              <a:t>: Taxonomies of ASVs tagged as important by </a:t>
            </a:r>
            <a:r>
              <a:rPr lang="en-US" dirty="0" err="1"/>
              <a:t>Boruta</a:t>
            </a:r>
            <a:r>
              <a:rPr lang="en-US" dirty="0"/>
              <a:t>, and also their importance in the </a:t>
            </a:r>
            <a:r>
              <a:rPr lang="en-US" dirty="0" err="1"/>
              <a:t>boruta</a:t>
            </a:r>
            <a:r>
              <a:rPr lang="en-US" dirty="0"/>
              <a:t> model</a:t>
            </a:r>
          </a:p>
        </p:txBody>
      </p:sp>
      <p:sp>
        <p:nvSpPr>
          <p:cNvPr id="2" name="TextBox 1"/>
          <p:cNvSpPr txBox="1"/>
          <p:nvPr/>
        </p:nvSpPr>
        <p:spPr>
          <a:xfrm>
            <a:off x="10761133" y="87328"/>
            <a:ext cx="1237839" cy="369332"/>
          </a:xfrm>
          <a:prstGeom prst="rect">
            <a:avLst/>
          </a:prstGeom>
          <a:noFill/>
        </p:spPr>
        <p:txBody>
          <a:bodyPr wrap="none" rtlCol="0">
            <a:spAutoFit/>
          </a:bodyPr>
          <a:lstStyle/>
          <a:p>
            <a:r>
              <a:rPr lang="en-US" dirty="0"/>
              <a:t>Chunk #7.6</a:t>
            </a:r>
          </a:p>
        </p:txBody>
      </p:sp>
    </p:spTree>
    <p:extLst>
      <p:ext uri="{BB962C8B-B14F-4D97-AF65-F5344CB8AC3E}">
        <p14:creationId xmlns:p14="http://schemas.microsoft.com/office/powerpoint/2010/main" val="1272729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0"/>
            <a:ext cx="12045950" cy="67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025" y="2015609"/>
            <a:ext cx="12045950" cy="923330"/>
          </a:xfrm>
          <a:prstGeom prst="rect">
            <a:avLst/>
          </a:prstGeom>
        </p:spPr>
        <p:txBody>
          <a:bodyPr wrap="square">
            <a:spAutoFit/>
          </a:bodyPr>
          <a:lstStyle/>
          <a:p>
            <a:r>
              <a:rPr lang="en-US" b="1" dirty="0" err="1"/>
              <a:t>table_random_networks</a:t>
            </a:r>
            <a:r>
              <a:rPr lang="en-US" dirty="0"/>
              <a:t>: Comparison of global metrics from calculated networks against global metrics of 100 random networks with the same number of nodes and edges. TRUE values indicate that the real </a:t>
            </a:r>
            <a:r>
              <a:rPr lang="en-US" dirty="0" err="1"/>
              <a:t>netowrk</a:t>
            </a:r>
            <a:r>
              <a:rPr lang="en-US" dirty="0"/>
              <a:t> is not within average+-2DC of the random </a:t>
            </a:r>
            <a:r>
              <a:rPr lang="en-US" dirty="0" err="1"/>
              <a:t>netwroks</a:t>
            </a:r>
            <a:r>
              <a:rPr lang="en-US" dirty="0"/>
              <a:t> . FALSE values indicate the calculated metric is within average+-2SD of random networks</a:t>
            </a:r>
          </a:p>
        </p:txBody>
      </p:sp>
      <p:sp>
        <p:nvSpPr>
          <p:cNvPr id="4" name="Rectangle 3"/>
          <p:cNvSpPr/>
          <p:nvPr/>
        </p:nvSpPr>
        <p:spPr>
          <a:xfrm>
            <a:off x="7059345" y="3149084"/>
            <a:ext cx="4205285" cy="1200329"/>
          </a:xfrm>
          <a:prstGeom prst="rect">
            <a:avLst/>
          </a:prstGeom>
        </p:spPr>
        <p:txBody>
          <a:bodyPr wrap="square">
            <a:spAutoFit/>
          </a:bodyPr>
          <a:lstStyle/>
          <a:p>
            <a:r>
              <a:rPr lang="en-US" b="1" dirty="0" err="1"/>
              <a:t>figure_network_metrics_PCA:Biplot</a:t>
            </a:r>
            <a:r>
              <a:rPr lang="en-US" b="1" dirty="0"/>
              <a:t> </a:t>
            </a:r>
            <a:r>
              <a:rPr lang="en-US" dirty="0"/>
              <a:t>PCA of the network metrics from the 4 networks (one for each data partition). Each line indicates a network metric.</a:t>
            </a:r>
            <a:endParaRPr lang="en-US" b="1" dirty="0"/>
          </a:p>
        </p:txBody>
      </p:sp>
    </p:spTree>
    <p:extLst>
      <p:ext uri="{BB962C8B-B14F-4D97-AF65-F5344CB8AC3E}">
        <p14:creationId xmlns:p14="http://schemas.microsoft.com/office/powerpoint/2010/main" val="42948341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0812" y="39831"/>
            <a:ext cx="827773" cy="369332"/>
          </a:xfrm>
          <a:prstGeom prst="rect">
            <a:avLst/>
          </a:prstGeom>
          <a:noFill/>
        </p:spPr>
        <p:txBody>
          <a:bodyPr wrap="square" rtlCol="0">
            <a:spAutoFit/>
          </a:bodyPr>
          <a:lstStyle/>
          <a:p>
            <a:r>
              <a:rPr lang="en-US" dirty="0"/>
              <a:t>AT soil </a:t>
            </a:r>
          </a:p>
        </p:txBody>
      </p:sp>
      <p:sp>
        <p:nvSpPr>
          <p:cNvPr id="8" name="TextBox 7"/>
          <p:cNvSpPr txBox="1"/>
          <p:nvPr/>
        </p:nvSpPr>
        <p:spPr>
          <a:xfrm>
            <a:off x="7323221" y="850233"/>
            <a:ext cx="827773" cy="369332"/>
          </a:xfrm>
          <a:prstGeom prst="rect">
            <a:avLst/>
          </a:prstGeom>
          <a:noFill/>
        </p:spPr>
        <p:txBody>
          <a:bodyPr wrap="square" rtlCol="0">
            <a:spAutoFit/>
          </a:bodyPr>
          <a:lstStyle/>
          <a:p>
            <a:r>
              <a:rPr lang="en-US" dirty="0"/>
              <a:t>BO soil </a:t>
            </a:r>
          </a:p>
        </p:txBody>
      </p:sp>
      <p:sp>
        <p:nvSpPr>
          <p:cNvPr id="10" name="TextBox 9"/>
          <p:cNvSpPr txBox="1"/>
          <p:nvPr/>
        </p:nvSpPr>
        <p:spPr>
          <a:xfrm>
            <a:off x="6522719" y="5035618"/>
            <a:ext cx="1398873" cy="369332"/>
          </a:xfrm>
          <a:prstGeom prst="rect">
            <a:avLst/>
          </a:prstGeom>
          <a:noFill/>
        </p:spPr>
        <p:txBody>
          <a:bodyPr wrap="square" rtlCol="0">
            <a:spAutoFit/>
          </a:bodyPr>
          <a:lstStyle/>
          <a:p>
            <a:r>
              <a:rPr lang="en-US" dirty="0"/>
              <a:t>BO root</a:t>
            </a:r>
          </a:p>
        </p:txBody>
      </p:sp>
      <p:sp>
        <p:nvSpPr>
          <p:cNvPr id="12" name="TextBox 11"/>
          <p:cNvSpPr txBox="1"/>
          <p:nvPr/>
        </p:nvSpPr>
        <p:spPr>
          <a:xfrm>
            <a:off x="2833035" y="4435460"/>
            <a:ext cx="1398873" cy="369332"/>
          </a:xfrm>
          <a:prstGeom prst="rect">
            <a:avLst/>
          </a:prstGeom>
          <a:noFill/>
        </p:spPr>
        <p:txBody>
          <a:bodyPr wrap="square" rtlCol="0">
            <a:spAutoFit/>
          </a:bodyPr>
          <a:lstStyle/>
          <a:p>
            <a:r>
              <a:rPr lang="en-US" dirty="0"/>
              <a:t>AT root</a:t>
            </a:r>
          </a:p>
        </p:txBody>
      </p:sp>
      <p:sp>
        <p:nvSpPr>
          <p:cNvPr id="4" name="TextBox 3"/>
          <p:cNvSpPr txBox="1"/>
          <p:nvPr/>
        </p:nvSpPr>
        <p:spPr>
          <a:xfrm>
            <a:off x="202131" y="778495"/>
            <a:ext cx="2088681" cy="923330"/>
          </a:xfrm>
          <a:prstGeom prst="rect">
            <a:avLst/>
          </a:prstGeom>
          <a:noFill/>
        </p:spPr>
        <p:txBody>
          <a:bodyPr wrap="square" rtlCol="0">
            <a:spAutoFit/>
          </a:bodyPr>
          <a:lstStyle/>
          <a:p>
            <a:r>
              <a:rPr lang="en-US" dirty="0"/>
              <a:t>Figure 2: networks of soil microbial communities. </a:t>
            </a:r>
          </a:p>
        </p:txBody>
      </p:sp>
      <p:sp>
        <p:nvSpPr>
          <p:cNvPr id="2" name="Rectangle 1"/>
          <p:cNvSpPr/>
          <p:nvPr/>
        </p:nvSpPr>
        <p:spPr>
          <a:xfrm>
            <a:off x="202132" y="4701753"/>
            <a:ext cx="1643602" cy="1200329"/>
          </a:xfrm>
          <a:prstGeom prst="rect">
            <a:avLst/>
          </a:prstGeom>
        </p:spPr>
        <p:txBody>
          <a:bodyPr wrap="square">
            <a:spAutoFit/>
          </a:bodyPr>
          <a:lstStyle/>
          <a:p>
            <a:r>
              <a:rPr lang="en-US" dirty="0"/>
              <a:t>Figure S1: networks of root microbial communities</a:t>
            </a:r>
          </a:p>
        </p:txBody>
      </p:sp>
      <p:pic>
        <p:nvPicPr>
          <p:cNvPr id="615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4008" y="3939095"/>
            <a:ext cx="3057492" cy="28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008" y="593828"/>
            <a:ext cx="4142482" cy="335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7906" y="4400113"/>
            <a:ext cx="2948605" cy="256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107" y="81013"/>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9518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dirty="0" err="1"/>
              <a:t>BO_soil</a:t>
            </a:r>
            <a:endParaRPr lang="en-US" dirty="0"/>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dirty="0" err="1"/>
              <a:t>BO_root</a:t>
            </a:r>
            <a:endParaRPr lang="en-US" dirty="0"/>
          </a:p>
        </p:txBody>
      </p:sp>
      <p:sp>
        <p:nvSpPr>
          <p:cNvPr id="10" name="TextBox 9"/>
          <p:cNvSpPr txBox="1"/>
          <p:nvPr/>
        </p:nvSpPr>
        <p:spPr>
          <a:xfrm>
            <a:off x="9608385" y="218382"/>
            <a:ext cx="844718" cy="369332"/>
          </a:xfrm>
          <a:prstGeom prst="rect">
            <a:avLst/>
          </a:prstGeom>
          <a:noFill/>
        </p:spPr>
        <p:txBody>
          <a:bodyPr wrap="none" rtlCol="0">
            <a:spAutoFit/>
          </a:bodyPr>
          <a:lstStyle/>
          <a:p>
            <a:r>
              <a:rPr lang="en-US" dirty="0" err="1"/>
              <a:t>AT_soil</a:t>
            </a:r>
            <a:endParaRPr lang="en-US" dirty="0"/>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dirty="0" err="1"/>
              <a:t>AT_root</a:t>
            </a:r>
            <a:endParaRPr lang="en-US" dirty="0"/>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dirty="0" err="1"/>
              <a:t>Fisher_test_relevance</a:t>
            </a:r>
            <a:r>
              <a:rPr lang="en-US" dirty="0"/>
              <a:t>: Heat trees of all ASVs tagged as 1) important in the Random Forest analysis with </a:t>
            </a:r>
            <a:r>
              <a:rPr lang="en-US" dirty="0" err="1"/>
              <a:t>Boruta</a:t>
            </a:r>
            <a:r>
              <a:rPr lang="en-US" dirty="0"/>
              <a:t>; 2) keystone taxa, module hub or module connector in the network analysis with </a:t>
            </a:r>
            <a:r>
              <a:rPr lang="en-US" dirty="0" err="1"/>
              <a:t>SpiecEasi</a:t>
            </a:r>
            <a:r>
              <a:rPr lang="en-US" dirty="0"/>
              <a:t> ; or 3) differentially abundant in treatment-control comparisons in the differential abundant analysis with deseq2. These form the relevant ASV set for each sample </a:t>
            </a:r>
            <a:r>
              <a:rPr lang="en-US" dirty="0" err="1"/>
              <a:t>parition</a:t>
            </a:r>
            <a:r>
              <a:rPr lang="en-US" dirty="0"/>
              <a:t>. Node and branch </a:t>
            </a:r>
            <a:r>
              <a:rPr lang="en-US" dirty="0" err="1"/>
              <a:t>colours</a:t>
            </a:r>
            <a:r>
              <a:rPr lang="en-US" dirty="0"/>
              <a:t> indicate adjusted p values of a fisher test that compares the proportion of a taxa in the relevant ASV set against the same taxa in the rest of the ASVs. Node size shows the odds ratio of the same test. All p values above 0.15 are colored grey.</a:t>
            </a:r>
          </a:p>
        </p:txBody>
      </p:sp>
    </p:spTree>
    <p:extLst>
      <p:ext uri="{BB962C8B-B14F-4D97-AF65-F5344CB8AC3E}">
        <p14:creationId xmlns:p14="http://schemas.microsoft.com/office/powerpoint/2010/main" val="40702426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t>Diversity of commamonadaceae across the experiment</a:t>
            </a:r>
            <a:endParaRPr lang="en-US" sz="2800"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809388"/>
            <a:ext cx="5550087" cy="31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flipH="1">
            <a:off x="63500" y="440056"/>
            <a:ext cx="3221356" cy="369332"/>
          </a:xfrm>
          <a:prstGeom prst="rect">
            <a:avLst/>
          </a:prstGeom>
          <a:noFill/>
        </p:spPr>
        <p:txBody>
          <a:bodyPr wrap="square" rtlCol="0">
            <a:spAutoFit/>
          </a:bodyPr>
          <a:lstStyle/>
          <a:p>
            <a:r>
              <a:rPr lang="en-US" dirty="0" smtClean="0"/>
              <a:t>All members of the taxa</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624722"/>
            <a:ext cx="5279244" cy="620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rot="5400000">
            <a:off x="684689" y="3268187"/>
            <a:ext cx="1109661" cy="869317"/>
          </a:xfrm>
          <a:prstGeom prst="rightBrace">
            <a:avLst>
              <a:gd name="adj1" fmla="val 8333"/>
              <a:gd name="adj2" fmla="val 492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38175" y="4629150"/>
            <a:ext cx="5154488" cy="369332"/>
          </a:xfrm>
          <a:prstGeom prst="rect">
            <a:avLst/>
          </a:prstGeom>
          <a:noFill/>
        </p:spPr>
        <p:txBody>
          <a:bodyPr wrap="none" rtlCol="0">
            <a:spAutoFit/>
          </a:bodyPr>
          <a:lstStyle/>
          <a:p>
            <a:r>
              <a:rPr lang="en-US" dirty="0" smtClean="0"/>
              <a:t>Higher </a:t>
            </a:r>
            <a:r>
              <a:rPr lang="en-US" dirty="0" err="1" smtClean="0"/>
              <a:t>commamonadaceae</a:t>
            </a:r>
            <a:r>
              <a:rPr lang="en-US" dirty="0" smtClean="0"/>
              <a:t> </a:t>
            </a:r>
            <a:r>
              <a:rPr lang="en-US" dirty="0" err="1" smtClean="0"/>
              <a:t>diveristy</a:t>
            </a:r>
            <a:r>
              <a:rPr lang="en-US" dirty="0" smtClean="0"/>
              <a:t> on </a:t>
            </a:r>
            <a:r>
              <a:rPr lang="en-US" dirty="0" err="1" smtClean="0"/>
              <a:t>MeJA</a:t>
            </a:r>
            <a:r>
              <a:rPr lang="en-US" dirty="0" smtClean="0"/>
              <a:t> 1.0 BO</a:t>
            </a:r>
            <a:endParaRPr lang="en-US" dirty="0"/>
          </a:p>
        </p:txBody>
      </p:sp>
    </p:spTree>
    <p:extLst>
      <p:ext uri="{BB962C8B-B14F-4D97-AF65-F5344CB8AC3E}">
        <p14:creationId xmlns:p14="http://schemas.microsoft.com/office/powerpoint/2010/main" val="6520667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57" y="15876"/>
            <a:ext cx="10515600" cy="39370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t>Diversity of commamonadaceae across the experiment</a:t>
            </a:r>
            <a:endParaRPr lang="en-US" sz="2800" dirty="0"/>
          </a:p>
        </p:txBody>
      </p:sp>
      <p:sp>
        <p:nvSpPr>
          <p:cNvPr id="5" name="TextBox 4"/>
          <p:cNvSpPr txBox="1"/>
          <p:nvPr/>
        </p:nvSpPr>
        <p:spPr>
          <a:xfrm flipH="1">
            <a:off x="63498" y="440056"/>
            <a:ext cx="6575426" cy="369332"/>
          </a:xfrm>
          <a:prstGeom prst="rect">
            <a:avLst/>
          </a:prstGeom>
          <a:noFill/>
        </p:spPr>
        <p:txBody>
          <a:bodyPr wrap="square" rtlCol="0">
            <a:spAutoFit/>
          </a:bodyPr>
          <a:lstStyle/>
          <a:p>
            <a:r>
              <a:rPr lang="en-US" dirty="0" smtClean="0"/>
              <a:t>Only principal members (“important” or above expected)</a:t>
            </a:r>
            <a:endParaRPr lang="en-US" dirty="0"/>
          </a:p>
        </p:txBody>
      </p:sp>
      <p:sp>
        <p:nvSpPr>
          <p:cNvPr id="2" name="TextBox 1"/>
          <p:cNvSpPr txBox="1"/>
          <p:nvPr/>
        </p:nvSpPr>
        <p:spPr>
          <a:xfrm>
            <a:off x="677876" y="787400"/>
            <a:ext cx="625556" cy="369332"/>
          </a:xfrm>
          <a:prstGeom prst="rect">
            <a:avLst/>
          </a:prstGeom>
          <a:noFill/>
        </p:spPr>
        <p:txBody>
          <a:bodyPr wrap="none" rtlCol="0">
            <a:spAutoFit/>
          </a:bodyPr>
          <a:lstStyle/>
          <a:p>
            <a:r>
              <a:rPr lang="en-US" dirty="0" smtClean="0"/>
              <a:t>Root</a:t>
            </a:r>
            <a:endParaRPr lang="en-US" dirty="0"/>
          </a:p>
        </p:txBody>
      </p:sp>
      <p:sp>
        <p:nvSpPr>
          <p:cNvPr id="6" name="TextBox 5"/>
          <p:cNvSpPr txBox="1"/>
          <p:nvPr/>
        </p:nvSpPr>
        <p:spPr>
          <a:xfrm>
            <a:off x="9725025" y="203201"/>
            <a:ext cx="518091" cy="369332"/>
          </a:xfrm>
          <a:prstGeom prst="rect">
            <a:avLst/>
          </a:prstGeom>
          <a:noFill/>
        </p:spPr>
        <p:txBody>
          <a:bodyPr wrap="none" rtlCol="0">
            <a:spAutoFit/>
          </a:bodyPr>
          <a:lstStyle/>
          <a:p>
            <a:r>
              <a:rPr lang="en-US" dirty="0" smtClean="0"/>
              <a:t>Soil</a:t>
            </a:r>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406" y="1805622"/>
            <a:ext cx="5524477" cy="64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 y="2544286"/>
            <a:ext cx="5302954" cy="623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7" descr="http://127.0.0.1:45908/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1" y="1252071"/>
            <a:ext cx="4972050" cy="258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8299" y="1343957"/>
            <a:ext cx="2679701" cy="923330"/>
          </a:xfrm>
          <a:prstGeom prst="rect">
            <a:avLst/>
          </a:prstGeom>
          <a:noFill/>
        </p:spPr>
        <p:txBody>
          <a:bodyPr wrap="square" rtlCol="0">
            <a:spAutoFit/>
          </a:bodyPr>
          <a:lstStyle/>
          <a:p>
            <a:r>
              <a:rPr lang="en-US" dirty="0" smtClean="0"/>
              <a:t>Lower diversity of main </a:t>
            </a:r>
            <a:r>
              <a:rPr lang="en-US" dirty="0" err="1" smtClean="0"/>
              <a:t>commamonadaceae</a:t>
            </a:r>
            <a:r>
              <a:rPr lang="en-US" dirty="0" smtClean="0"/>
              <a:t> in </a:t>
            </a:r>
            <a:r>
              <a:rPr lang="en-US" dirty="0" err="1" smtClean="0"/>
              <a:t>MeJA</a:t>
            </a:r>
            <a:r>
              <a:rPr lang="en-US" dirty="0" smtClean="0"/>
              <a:t> 1.0</a:t>
            </a:r>
            <a:endParaRPr lang="en-US" dirty="0"/>
          </a:p>
        </p:txBody>
      </p:sp>
      <p:sp>
        <p:nvSpPr>
          <p:cNvPr id="7" name="TextBox 6"/>
          <p:cNvSpPr txBox="1"/>
          <p:nvPr/>
        </p:nvSpPr>
        <p:spPr>
          <a:xfrm>
            <a:off x="9183757" y="1156732"/>
            <a:ext cx="1037463" cy="369332"/>
          </a:xfrm>
          <a:prstGeom prst="rect">
            <a:avLst/>
          </a:prstGeom>
          <a:noFill/>
        </p:spPr>
        <p:txBody>
          <a:bodyPr wrap="none" rtlCol="0">
            <a:spAutoFit/>
          </a:bodyPr>
          <a:lstStyle/>
          <a:p>
            <a:r>
              <a:rPr lang="en-US" dirty="0" smtClean="0"/>
              <a:t>NS in soil</a:t>
            </a:r>
            <a:endParaRPr lang="en-US" dirty="0"/>
          </a:p>
        </p:txBody>
      </p:sp>
    </p:spTree>
    <p:extLst>
      <p:ext uri="{BB962C8B-B14F-4D97-AF65-F5344CB8AC3E}">
        <p14:creationId xmlns:p14="http://schemas.microsoft.com/office/powerpoint/2010/main" val="15459160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2543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698"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109" y="2670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97519"/>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5400000">
            <a:off x="8716155" y="1326656"/>
            <a:ext cx="1138645" cy="369332"/>
          </a:xfrm>
          <a:prstGeom prst="rect">
            <a:avLst/>
          </a:prstGeom>
          <a:noFill/>
        </p:spPr>
        <p:txBody>
          <a:bodyPr wrap="none" rtlCol="0">
            <a:spAutoFit/>
          </a:bodyPr>
          <a:lstStyle/>
          <a:p>
            <a:r>
              <a:rPr lang="en-US" dirty="0" smtClean="0"/>
              <a:t>DIVERSITY</a:t>
            </a:r>
            <a:endParaRPr lang="en-US" dirty="0"/>
          </a:p>
        </p:txBody>
      </p:sp>
      <p:sp>
        <p:nvSpPr>
          <p:cNvPr id="10" name="TextBox 9"/>
          <p:cNvSpPr txBox="1"/>
          <p:nvPr/>
        </p:nvSpPr>
        <p:spPr>
          <a:xfrm rot="5400000">
            <a:off x="9141995" y="4184453"/>
            <a:ext cx="1065420" cy="369332"/>
          </a:xfrm>
          <a:prstGeom prst="rect">
            <a:avLst/>
          </a:prstGeom>
          <a:noFill/>
        </p:spPr>
        <p:txBody>
          <a:bodyPr wrap="none" rtlCol="0">
            <a:spAutoFit/>
          </a:bodyPr>
          <a:lstStyle/>
          <a:p>
            <a:r>
              <a:rPr lang="en-US" dirty="0" smtClean="0"/>
              <a:t>N_READS</a:t>
            </a:r>
            <a:endParaRPr lang="en-US" dirty="0"/>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450"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604" y="3067740"/>
            <a:ext cx="379899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7000" y="135749"/>
            <a:ext cx="1905000" cy="137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400" y="6002592"/>
            <a:ext cx="12025429" cy="923330"/>
          </a:xfrm>
          <a:prstGeom prst="rect">
            <a:avLst/>
          </a:prstGeom>
          <a:noFill/>
        </p:spPr>
        <p:txBody>
          <a:bodyPr wrap="square" rtlCol="0">
            <a:spAutoFit/>
          </a:bodyPr>
          <a:lstStyle/>
          <a:p>
            <a:r>
              <a:rPr lang="en-US" b="1" dirty="0" err="1" smtClean="0"/>
              <a:t>Figure_comamonadaceae_diversity_and_abundance</a:t>
            </a:r>
            <a:r>
              <a:rPr lang="en-US" dirty="0" smtClean="0"/>
              <a:t>: </a:t>
            </a:r>
            <a:r>
              <a:rPr lang="en-US" dirty="0" err="1" smtClean="0"/>
              <a:t>Comamonadaceae</a:t>
            </a:r>
            <a:r>
              <a:rPr lang="en-US" dirty="0" smtClean="0"/>
              <a:t> Shannon diversity (a-c) and relative abundance (d-f)  in the full </a:t>
            </a:r>
            <a:r>
              <a:rPr lang="en-US" dirty="0" err="1" smtClean="0"/>
              <a:t>comamonadacea</a:t>
            </a:r>
            <a:r>
              <a:rPr lang="en-US" dirty="0" smtClean="0"/>
              <a:t> community (</a:t>
            </a:r>
            <a:r>
              <a:rPr lang="en-US" dirty="0" err="1" smtClean="0"/>
              <a:t>a,d</a:t>
            </a:r>
            <a:r>
              <a:rPr lang="en-US" dirty="0" smtClean="0"/>
              <a:t>), </a:t>
            </a:r>
            <a:r>
              <a:rPr lang="en-US" dirty="0" err="1" smtClean="0"/>
              <a:t>comamonadaceae</a:t>
            </a:r>
            <a:r>
              <a:rPr lang="en-US" dirty="0" smtClean="0"/>
              <a:t> above </a:t>
            </a:r>
            <a:r>
              <a:rPr lang="en-US" dirty="0" err="1" smtClean="0"/>
              <a:t>expectd</a:t>
            </a:r>
            <a:r>
              <a:rPr lang="en-US" dirty="0" smtClean="0"/>
              <a:t> by the neutral mode (</a:t>
            </a:r>
            <a:r>
              <a:rPr lang="en-US" dirty="0" err="1" smtClean="0"/>
              <a:t>b,e</a:t>
            </a:r>
            <a:r>
              <a:rPr lang="en-US" dirty="0" smtClean="0"/>
              <a:t>), and </a:t>
            </a:r>
            <a:r>
              <a:rPr lang="en-US" dirty="0" err="1" smtClean="0"/>
              <a:t>comamonadaceae</a:t>
            </a:r>
            <a:r>
              <a:rPr lang="en-US" dirty="0" smtClean="0"/>
              <a:t> tagged as being important (</a:t>
            </a:r>
            <a:r>
              <a:rPr lang="en-US" dirty="0" err="1" smtClean="0"/>
              <a:t>c,f</a:t>
            </a:r>
            <a:r>
              <a:rPr lang="en-US" dirty="0" smtClean="0"/>
              <a:t>).</a:t>
            </a:r>
            <a:endParaRPr lang="en-US" dirty="0"/>
          </a:p>
        </p:txBody>
      </p:sp>
      <p:sp>
        <p:nvSpPr>
          <p:cNvPr id="7" name="TextBox 6"/>
          <p:cNvSpPr txBox="1"/>
          <p:nvPr/>
        </p:nvSpPr>
        <p:spPr>
          <a:xfrm>
            <a:off x="0" y="29871"/>
            <a:ext cx="3658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965450" y="9016"/>
            <a:ext cx="377026"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572604" y="-48917"/>
            <a:ext cx="352982" cy="369332"/>
          </a:xfrm>
          <a:prstGeom prst="rect">
            <a:avLst/>
          </a:prstGeom>
          <a:noFill/>
        </p:spPr>
        <p:txBody>
          <a:bodyPr wrap="none" rtlCol="0">
            <a:spAutoFit/>
          </a:bodyPr>
          <a:lstStyle/>
          <a:p>
            <a:r>
              <a:rPr lang="en-US" dirty="0" smtClean="0"/>
              <a:t>c)</a:t>
            </a:r>
            <a:endParaRPr lang="en-US" dirty="0"/>
          </a:p>
        </p:txBody>
      </p:sp>
      <p:sp>
        <p:nvSpPr>
          <p:cNvPr id="18" name="TextBox 17"/>
          <p:cNvSpPr txBox="1"/>
          <p:nvPr/>
        </p:nvSpPr>
        <p:spPr>
          <a:xfrm>
            <a:off x="45556" y="2698408"/>
            <a:ext cx="377026" cy="369332"/>
          </a:xfrm>
          <a:prstGeom prst="rect">
            <a:avLst/>
          </a:prstGeom>
          <a:noFill/>
        </p:spPr>
        <p:txBody>
          <a:bodyPr wrap="none" rtlCol="0">
            <a:spAutoFit/>
          </a:bodyPr>
          <a:lstStyle/>
          <a:p>
            <a:r>
              <a:rPr lang="en-US" dirty="0" smtClean="0"/>
              <a:t>d)</a:t>
            </a:r>
            <a:endParaRPr lang="en-US" dirty="0"/>
          </a:p>
        </p:txBody>
      </p:sp>
      <p:sp>
        <p:nvSpPr>
          <p:cNvPr id="20" name="TextBox 19"/>
          <p:cNvSpPr txBox="1"/>
          <p:nvPr/>
        </p:nvSpPr>
        <p:spPr>
          <a:xfrm>
            <a:off x="2975981" y="2883074"/>
            <a:ext cx="377026" cy="369332"/>
          </a:xfrm>
          <a:prstGeom prst="rect">
            <a:avLst/>
          </a:prstGeom>
          <a:noFill/>
        </p:spPr>
        <p:txBody>
          <a:bodyPr wrap="none" rtlCol="0">
            <a:spAutoFit/>
          </a:bodyPr>
          <a:lstStyle/>
          <a:p>
            <a:r>
              <a:rPr lang="en-US" dirty="0" smtClean="0"/>
              <a:t>e)</a:t>
            </a:r>
            <a:endParaRPr lang="en-US" dirty="0"/>
          </a:p>
        </p:txBody>
      </p:sp>
      <p:sp>
        <p:nvSpPr>
          <p:cNvPr id="8" name="Rectangle 7"/>
          <p:cNvSpPr/>
          <p:nvPr/>
        </p:nvSpPr>
        <p:spPr>
          <a:xfrm>
            <a:off x="5945959" y="3244334"/>
            <a:ext cx="329129" cy="369332"/>
          </a:xfrm>
          <a:prstGeom prst="rect">
            <a:avLst/>
          </a:prstGeom>
        </p:spPr>
        <p:txBody>
          <a:bodyPr wrap="none">
            <a:spAutoFit/>
          </a:bodyPr>
          <a:lstStyle/>
          <a:p>
            <a:r>
              <a:rPr lang="en-US" dirty="0" smtClean="0"/>
              <a:t>f)</a:t>
            </a:r>
            <a:endParaRPr lang="en-US" dirty="0"/>
          </a:p>
        </p:txBody>
      </p:sp>
    </p:spTree>
    <p:extLst>
      <p:ext uri="{BB962C8B-B14F-4D97-AF65-F5344CB8AC3E}">
        <p14:creationId xmlns:p14="http://schemas.microsoft.com/office/powerpoint/2010/main" val="10356662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101600"/>
            <a:ext cx="4502150" cy="321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70" y="3713602"/>
            <a:ext cx="2867053"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423" y="437002"/>
            <a:ext cx="3561557"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645" y="645723"/>
            <a:ext cx="2976223" cy="2122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44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09"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 y="371856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05" y="1524000"/>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82931"/>
            <a:ext cx="3077185"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262840" y="527734"/>
            <a:ext cx="2586542" cy="646331"/>
          </a:xfrm>
          <a:prstGeom prst="rect">
            <a:avLst/>
          </a:prstGeom>
          <a:noFill/>
        </p:spPr>
        <p:txBody>
          <a:bodyPr wrap="none" rtlCol="0">
            <a:spAutoFit/>
          </a:bodyPr>
          <a:lstStyle/>
          <a:p>
            <a:r>
              <a:rPr lang="en-US" dirty="0" smtClean="0"/>
              <a:t>All </a:t>
            </a:r>
            <a:r>
              <a:rPr lang="en-US" dirty="0" err="1" smtClean="0"/>
              <a:t>comamonadaceaetaxa</a:t>
            </a:r>
            <a:endParaRPr lang="en-US" dirty="0" smtClean="0"/>
          </a:p>
          <a:p>
            <a:endParaRPr lang="en-US" dirty="0"/>
          </a:p>
        </p:txBody>
      </p:sp>
    </p:spTree>
    <p:extLst>
      <p:ext uri="{BB962C8B-B14F-4D97-AF65-F5344CB8AC3E}">
        <p14:creationId xmlns:p14="http://schemas.microsoft.com/office/powerpoint/2010/main" val="197073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Create a new document." ma:contentTypeScope="" ma:versionID="d1ef06f25ed612914346073c669f3d57">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8df51d0651151a8208a9da934d0771e3"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6BDA92-308F-4BE7-A63D-320B532018BB}">
  <ds:schemaRefs>
    <ds:schemaRef ds:uri="http://purl.org/dc/elements/1.1/"/>
    <ds:schemaRef ds:uri="http://schemas.microsoft.com/office/2006/metadata/properties"/>
    <ds:schemaRef ds:uri="c547a812-ac17-4a6a-8bd9-a75acfa3102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14e9f69-708b-42d1-b772-2ece2c1b39da"/>
    <ds:schemaRef ds:uri="http://www.w3.org/XML/1998/namespace"/>
  </ds:schemaRefs>
</ds:datastoreItem>
</file>

<file path=customXml/itemProps2.xml><?xml version="1.0" encoding="utf-8"?>
<ds:datastoreItem xmlns:ds="http://schemas.openxmlformats.org/officeDocument/2006/customXml" ds:itemID="{8862B4B3-4C41-4263-89C5-DA12CA37F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47a812-ac17-4a6a-8bd9-a75acfa31021"/>
    <ds:schemaRef ds:uri="814e9f69-708b-42d1-b772-2ece2c1b3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4CD6D7-7C30-4621-8F12-71D93885C6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32664</TotalTime>
  <Words>7029</Words>
  <Application>Microsoft Office PowerPoint</Application>
  <PresentationFormat>Custom</PresentationFormat>
  <Paragraphs>1523</Paragraphs>
  <Slides>100</Slides>
  <Notes>4</Notes>
  <HiddenSlides>1</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PowerPoint Presentation</vt:lpstr>
      <vt:lpstr>PowerPoint Presentation</vt:lpstr>
      <vt:lpstr>1. Soil maturation (Pedro)</vt:lpstr>
      <vt:lpstr>2. MeJA screening - Summary</vt:lpstr>
      <vt:lpstr>PowerPoint Presentation</vt:lpstr>
      <vt:lpstr>PowerPoint Presentation</vt:lpstr>
      <vt:lpstr>MeJA screening: summary results</vt:lpstr>
      <vt:lpstr>MeJA screening– Phenology (1)</vt:lpstr>
      <vt:lpstr>PowerPoint Presentation</vt:lpstr>
      <vt:lpstr>MeJA screening– Biomass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this slide on, only microbiome data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100-repeated 5-fold cross validation of train/test datasets this is done for each of the 4 data splits (both full feature and boruta-selected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Diversity of rhizobiales across the experiment</vt:lpstr>
      <vt:lpstr>Main figures and messages for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think that MeJA 0.1 is increasing diversity of comamonadaceae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pedro</cp:lastModifiedBy>
  <cp:revision>291</cp:revision>
  <dcterms:created xsi:type="dcterms:W3CDTF">2021-09-21T08:41:07Z</dcterms:created>
  <dcterms:modified xsi:type="dcterms:W3CDTF">2022-08-10T15:46:00Z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